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90" r:id="rId3"/>
    <p:sldId id="307" r:id="rId4"/>
    <p:sldId id="320" r:id="rId5"/>
    <p:sldId id="337" r:id="rId6"/>
    <p:sldId id="338" r:id="rId7"/>
    <p:sldId id="339" r:id="rId8"/>
    <p:sldId id="343" r:id="rId9"/>
    <p:sldId id="340" r:id="rId10"/>
    <p:sldId id="341" r:id="rId11"/>
    <p:sldId id="342" r:id="rId12"/>
    <p:sldId id="344" r:id="rId13"/>
    <p:sldId id="345" r:id="rId14"/>
    <p:sldId id="347" r:id="rId15"/>
    <p:sldId id="357" r:id="rId16"/>
    <p:sldId id="361" r:id="rId17"/>
    <p:sldId id="346" r:id="rId18"/>
    <p:sldId id="362" r:id="rId19"/>
    <p:sldId id="316" r:id="rId20"/>
    <p:sldId id="331" r:id="rId21"/>
    <p:sldId id="332" r:id="rId22"/>
    <p:sldId id="333" r:id="rId23"/>
    <p:sldId id="323" r:id="rId24"/>
    <p:sldId id="317" r:id="rId25"/>
    <p:sldId id="324" r:id="rId26"/>
    <p:sldId id="318" r:id="rId27"/>
    <p:sldId id="325" r:id="rId28"/>
    <p:sldId id="322" r:id="rId29"/>
    <p:sldId id="326" r:id="rId30"/>
    <p:sldId id="327" r:id="rId31"/>
    <p:sldId id="319" r:id="rId32"/>
    <p:sldId id="358" r:id="rId33"/>
    <p:sldId id="359" r:id="rId34"/>
    <p:sldId id="360" r:id="rId35"/>
    <p:sldId id="35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59976" autoAdjust="0"/>
  </p:normalViewPr>
  <p:slideViewPr>
    <p:cSldViewPr snapToGrid="0">
      <p:cViewPr varScale="1">
        <p:scale>
          <a:sx n="67" d="100"/>
          <a:sy n="67" d="100"/>
        </p:scale>
        <p:origin x="6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23871-A44D-4151-B8EB-09C364AED131}" type="doc">
      <dgm:prSet loTypeId="urn:microsoft.com/office/officeart/2005/8/layout/hierarchy3" loCatId="hierarchy" qsTypeId="urn:microsoft.com/office/officeart/2005/8/quickstyle/simple1" qsCatId="simple" csTypeId="urn:microsoft.com/office/officeart/2005/8/colors/colorful4" csCatId="colorful" phldr="1"/>
      <dgm:spPr/>
      <dgm:t>
        <a:bodyPr/>
        <a:lstStyle/>
        <a:p>
          <a:endParaRPr lang="en-US"/>
        </a:p>
      </dgm:t>
    </dgm:pt>
    <dgm:pt modelId="{B89A3D97-A8F0-4B11-8BE1-0811BA729362}">
      <dgm:prSet phldrT="[Text]"/>
      <dgm:spPr/>
      <dgm:t>
        <a:bodyPr/>
        <a:lstStyle/>
        <a:p>
          <a:r>
            <a:rPr lang="en-US" dirty="0"/>
            <a:t>Big Problem</a:t>
          </a:r>
        </a:p>
      </dgm:t>
    </dgm:pt>
    <dgm:pt modelId="{4ADE3DC4-30CF-481E-978A-CCA23BF90BAC}" type="parTrans" cxnId="{C57CEF49-B587-40E8-B7D5-1841B31ED53C}">
      <dgm:prSet/>
      <dgm:spPr/>
      <dgm:t>
        <a:bodyPr/>
        <a:lstStyle/>
        <a:p>
          <a:endParaRPr lang="en-US"/>
        </a:p>
      </dgm:t>
    </dgm:pt>
    <dgm:pt modelId="{02B4D85B-3554-4C2C-8583-8A8AE4852DE3}" type="sibTrans" cxnId="{C57CEF49-B587-40E8-B7D5-1841B31ED53C}">
      <dgm:prSet/>
      <dgm:spPr/>
      <dgm:t>
        <a:bodyPr/>
        <a:lstStyle/>
        <a:p>
          <a:endParaRPr lang="en-US"/>
        </a:p>
      </dgm:t>
    </dgm:pt>
    <dgm:pt modelId="{F5A9A874-B78B-4DD6-B973-E5E3AEB6FEE2}">
      <dgm:prSet phldrT="[Text]"/>
      <dgm:spPr/>
      <dgm:t>
        <a:bodyPr/>
        <a:lstStyle/>
        <a:p>
          <a:r>
            <a:rPr lang="en-US" dirty="0"/>
            <a:t>Smaller Problem</a:t>
          </a:r>
        </a:p>
      </dgm:t>
    </dgm:pt>
    <dgm:pt modelId="{2A18CE91-05E2-44B9-9947-EAEE581B6756}" type="parTrans" cxnId="{CF306EFF-7821-4677-B2D2-63CDD3B31935}">
      <dgm:prSet/>
      <dgm:spPr/>
      <dgm:t>
        <a:bodyPr/>
        <a:lstStyle/>
        <a:p>
          <a:endParaRPr lang="en-US"/>
        </a:p>
      </dgm:t>
    </dgm:pt>
    <dgm:pt modelId="{407087AE-3834-4FE7-86C7-8CBB8C7FAFBD}" type="sibTrans" cxnId="{CF306EFF-7821-4677-B2D2-63CDD3B31935}">
      <dgm:prSet/>
      <dgm:spPr/>
      <dgm:t>
        <a:bodyPr/>
        <a:lstStyle/>
        <a:p>
          <a:endParaRPr lang="en-US"/>
        </a:p>
      </dgm:t>
    </dgm:pt>
    <dgm:pt modelId="{C634ECD0-83AF-46CB-B70F-6CE005BAE58A}">
      <dgm:prSet phldrT="[Text]"/>
      <dgm:spPr/>
      <dgm:t>
        <a:bodyPr/>
        <a:lstStyle/>
        <a:p>
          <a:r>
            <a:rPr lang="en-US" dirty="0"/>
            <a:t>Smaller Problem</a:t>
          </a:r>
        </a:p>
      </dgm:t>
    </dgm:pt>
    <dgm:pt modelId="{09086E17-C2F3-4B92-987F-322809343DCB}" type="sibTrans" cxnId="{050CAC25-FE31-4B8B-AD82-43670843EF4D}">
      <dgm:prSet/>
      <dgm:spPr/>
      <dgm:t>
        <a:bodyPr/>
        <a:lstStyle/>
        <a:p>
          <a:endParaRPr lang="en-US"/>
        </a:p>
      </dgm:t>
    </dgm:pt>
    <dgm:pt modelId="{61145886-BF7B-45ED-8F9F-7C160737D3D7}" type="parTrans" cxnId="{050CAC25-FE31-4B8B-AD82-43670843EF4D}">
      <dgm:prSet/>
      <dgm:spPr/>
      <dgm:t>
        <a:bodyPr/>
        <a:lstStyle/>
        <a:p>
          <a:endParaRPr lang="en-US"/>
        </a:p>
      </dgm:t>
    </dgm:pt>
    <dgm:pt modelId="{B898EE7E-6EAC-4C52-8B45-3013B887CCCF}">
      <dgm:prSet phldrT="[Text]"/>
      <dgm:spPr/>
      <dgm:t>
        <a:bodyPr/>
        <a:lstStyle/>
        <a:p>
          <a:r>
            <a:rPr lang="en-US" dirty="0"/>
            <a:t>Smaller Problem</a:t>
          </a:r>
        </a:p>
      </dgm:t>
    </dgm:pt>
    <dgm:pt modelId="{3573DFAC-D509-4FD3-A25D-7CC9D00FC8BA}" type="sibTrans" cxnId="{3733A61A-1155-4B1B-860E-AA08082372F0}">
      <dgm:prSet/>
      <dgm:spPr/>
      <dgm:t>
        <a:bodyPr/>
        <a:lstStyle/>
        <a:p>
          <a:endParaRPr lang="en-US"/>
        </a:p>
      </dgm:t>
    </dgm:pt>
    <dgm:pt modelId="{D22F04D7-A0F8-40DA-BA6C-96FEA92CE734}" type="parTrans" cxnId="{3733A61A-1155-4B1B-860E-AA08082372F0}">
      <dgm:prSet/>
      <dgm:spPr/>
      <dgm:t>
        <a:bodyPr/>
        <a:lstStyle/>
        <a:p>
          <a:endParaRPr lang="en-US"/>
        </a:p>
      </dgm:t>
    </dgm:pt>
    <dgm:pt modelId="{E8D4015C-EE5B-4754-8997-64A663DF83D5}" type="pres">
      <dgm:prSet presAssocID="{C3123871-A44D-4151-B8EB-09C364AED131}" presName="diagram" presStyleCnt="0">
        <dgm:presLayoutVars>
          <dgm:chPref val="1"/>
          <dgm:dir/>
          <dgm:animOne val="branch"/>
          <dgm:animLvl val="lvl"/>
          <dgm:resizeHandles/>
        </dgm:presLayoutVars>
      </dgm:prSet>
      <dgm:spPr/>
    </dgm:pt>
    <dgm:pt modelId="{BC142E4D-42B7-4941-94E0-28DAF4240FAC}" type="pres">
      <dgm:prSet presAssocID="{B89A3D97-A8F0-4B11-8BE1-0811BA729362}" presName="root" presStyleCnt="0"/>
      <dgm:spPr/>
    </dgm:pt>
    <dgm:pt modelId="{61D829BB-79E5-4BAF-93BF-6A0ED0F47494}" type="pres">
      <dgm:prSet presAssocID="{B89A3D97-A8F0-4B11-8BE1-0811BA729362}" presName="rootComposite" presStyleCnt="0"/>
      <dgm:spPr/>
    </dgm:pt>
    <dgm:pt modelId="{6A4ED3E8-F0D4-414B-A2BF-AFF76522E677}" type="pres">
      <dgm:prSet presAssocID="{B89A3D97-A8F0-4B11-8BE1-0811BA729362}" presName="rootText" presStyleLbl="node1" presStyleIdx="0" presStyleCnt="1"/>
      <dgm:spPr/>
    </dgm:pt>
    <dgm:pt modelId="{53CB60F7-A196-4F20-8A8B-AC5C1B804869}" type="pres">
      <dgm:prSet presAssocID="{B89A3D97-A8F0-4B11-8BE1-0811BA729362}" presName="rootConnector" presStyleLbl="node1" presStyleIdx="0" presStyleCnt="1"/>
      <dgm:spPr/>
    </dgm:pt>
    <dgm:pt modelId="{9836B110-F6E6-4AF2-8C85-5E7FBF12A6FF}" type="pres">
      <dgm:prSet presAssocID="{B89A3D97-A8F0-4B11-8BE1-0811BA729362}" presName="childShape" presStyleCnt="0"/>
      <dgm:spPr/>
    </dgm:pt>
    <dgm:pt modelId="{308A24DB-9D7A-4BDF-B69E-87BBAD35E1DC}" type="pres">
      <dgm:prSet presAssocID="{61145886-BF7B-45ED-8F9F-7C160737D3D7}" presName="Name13" presStyleLbl="parChTrans1D2" presStyleIdx="0" presStyleCnt="3"/>
      <dgm:spPr/>
    </dgm:pt>
    <dgm:pt modelId="{F7C64E93-EC30-44AC-A878-BA50BD44C892}" type="pres">
      <dgm:prSet presAssocID="{C634ECD0-83AF-46CB-B70F-6CE005BAE58A}" presName="childText" presStyleLbl="bgAcc1" presStyleIdx="0" presStyleCnt="3">
        <dgm:presLayoutVars>
          <dgm:bulletEnabled val="1"/>
        </dgm:presLayoutVars>
      </dgm:prSet>
      <dgm:spPr/>
    </dgm:pt>
    <dgm:pt modelId="{18A3BD30-90A0-4FB7-8027-EA79FFED6397}" type="pres">
      <dgm:prSet presAssocID="{D22F04D7-A0F8-40DA-BA6C-96FEA92CE734}" presName="Name13" presStyleLbl="parChTrans1D2" presStyleIdx="1" presStyleCnt="3"/>
      <dgm:spPr/>
    </dgm:pt>
    <dgm:pt modelId="{AF00B1A8-3BA8-4DD6-BC5E-6377D336CC55}" type="pres">
      <dgm:prSet presAssocID="{B898EE7E-6EAC-4C52-8B45-3013B887CCCF}" presName="childText" presStyleLbl="bgAcc1" presStyleIdx="1" presStyleCnt="3">
        <dgm:presLayoutVars>
          <dgm:bulletEnabled val="1"/>
        </dgm:presLayoutVars>
      </dgm:prSet>
      <dgm:spPr/>
    </dgm:pt>
    <dgm:pt modelId="{DA511885-13FE-4CF3-9670-B3F0DADB39F7}" type="pres">
      <dgm:prSet presAssocID="{2A18CE91-05E2-44B9-9947-EAEE581B6756}" presName="Name13" presStyleLbl="parChTrans1D2" presStyleIdx="2" presStyleCnt="3"/>
      <dgm:spPr/>
    </dgm:pt>
    <dgm:pt modelId="{C20188FC-1542-46F4-808B-A4A1011E81E8}" type="pres">
      <dgm:prSet presAssocID="{F5A9A874-B78B-4DD6-B973-E5E3AEB6FEE2}" presName="childText" presStyleLbl="bgAcc1" presStyleIdx="2" presStyleCnt="3">
        <dgm:presLayoutVars>
          <dgm:bulletEnabled val="1"/>
        </dgm:presLayoutVars>
      </dgm:prSet>
      <dgm:spPr/>
    </dgm:pt>
  </dgm:ptLst>
  <dgm:cxnLst>
    <dgm:cxn modelId="{3733A61A-1155-4B1B-860E-AA08082372F0}" srcId="{B89A3D97-A8F0-4B11-8BE1-0811BA729362}" destId="{B898EE7E-6EAC-4C52-8B45-3013B887CCCF}" srcOrd="1" destOrd="0" parTransId="{D22F04D7-A0F8-40DA-BA6C-96FEA92CE734}" sibTransId="{3573DFAC-D509-4FD3-A25D-7CC9D00FC8BA}"/>
    <dgm:cxn modelId="{050CAC25-FE31-4B8B-AD82-43670843EF4D}" srcId="{B89A3D97-A8F0-4B11-8BE1-0811BA729362}" destId="{C634ECD0-83AF-46CB-B70F-6CE005BAE58A}" srcOrd="0" destOrd="0" parTransId="{61145886-BF7B-45ED-8F9F-7C160737D3D7}" sibTransId="{09086E17-C2F3-4B92-987F-322809343DCB}"/>
    <dgm:cxn modelId="{B76A2D30-EDA6-4791-A0BF-59E4D8D27990}" type="presOf" srcId="{C634ECD0-83AF-46CB-B70F-6CE005BAE58A}" destId="{F7C64E93-EC30-44AC-A878-BA50BD44C892}" srcOrd="0" destOrd="0" presId="urn:microsoft.com/office/officeart/2005/8/layout/hierarchy3"/>
    <dgm:cxn modelId="{81E86B31-62F6-4156-BD8C-4ECC3A6C7A1A}" type="presOf" srcId="{C3123871-A44D-4151-B8EB-09C364AED131}" destId="{E8D4015C-EE5B-4754-8997-64A663DF83D5}" srcOrd="0" destOrd="0" presId="urn:microsoft.com/office/officeart/2005/8/layout/hierarchy3"/>
    <dgm:cxn modelId="{2447CB34-E86D-4B0D-B64C-31D237EA38DF}" type="presOf" srcId="{B898EE7E-6EAC-4C52-8B45-3013B887CCCF}" destId="{AF00B1A8-3BA8-4DD6-BC5E-6377D336CC55}" srcOrd="0" destOrd="0" presId="urn:microsoft.com/office/officeart/2005/8/layout/hierarchy3"/>
    <dgm:cxn modelId="{5012453F-E101-47B7-8053-709C006AF4E0}" type="presOf" srcId="{2A18CE91-05E2-44B9-9947-EAEE581B6756}" destId="{DA511885-13FE-4CF3-9670-B3F0DADB39F7}" srcOrd="0" destOrd="0" presId="urn:microsoft.com/office/officeart/2005/8/layout/hierarchy3"/>
    <dgm:cxn modelId="{C57CEF49-B587-40E8-B7D5-1841B31ED53C}" srcId="{C3123871-A44D-4151-B8EB-09C364AED131}" destId="{B89A3D97-A8F0-4B11-8BE1-0811BA729362}" srcOrd="0" destOrd="0" parTransId="{4ADE3DC4-30CF-481E-978A-CCA23BF90BAC}" sibTransId="{02B4D85B-3554-4C2C-8583-8A8AE4852DE3}"/>
    <dgm:cxn modelId="{6F75F669-61C0-4DF0-87B0-4BCF439C079F}" type="presOf" srcId="{F5A9A874-B78B-4DD6-B973-E5E3AEB6FEE2}" destId="{C20188FC-1542-46F4-808B-A4A1011E81E8}" srcOrd="0" destOrd="0" presId="urn:microsoft.com/office/officeart/2005/8/layout/hierarchy3"/>
    <dgm:cxn modelId="{9DDCFA4D-9EBA-4AF8-B4F5-08ABD68B6E34}" type="presOf" srcId="{61145886-BF7B-45ED-8F9F-7C160737D3D7}" destId="{308A24DB-9D7A-4BDF-B69E-87BBAD35E1DC}" srcOrd="0" destOrd="0" presId="urn:microsoft.com/office/officeart/2005/8/layout/hierarchy3"/>
    <dgm:cxn modelId="{48A9D28E-5FEE-43F6-8396-EA443CD05F75}" type="presOf" srcId="{B89A3D97-A8F0-4B11-8BE1-0811BA729362}" destId="{53CB60F7-A196-4F20-8A8B-AC5C1B804869}" srcOrd="1" destOrd="0" presId="urn:microsoft.com/office/officeart/2005/8/layout/hierarchy3"/>
    <dgm:cxn modelId="{B622C2C5-5F4C-41A1-8200-A3FE17EBCE91}" type="presOf" srcId="{B89A3D97-A8F0-4B11-8BE1-0811BA729362}" destId="{6A4ED3E8-F0D4-414B-A2BF-AFF76522E677}" srcOrd="0" destOrd="0" presId="urn:microsoft.com/office/officeart/2005/8/layout/hierarchy3"/>
    <dgm:cxn modelId="{010F2EDE-190B-4CFC-8B29-55AB110AF7B0}" type="presOf" srcId="{D22F04D7-A0F8-40DA-BA6C-96FEA92CE734}" destId="{18A3BD30-90A0-4FB7-8027-EA79FFED6397}" srcOrd="0" destOrd="0" presId="urn:microsoft.com/office/officeart/2005/8/layout/hierarchy3"/>
    <dgm:cxn modelId="{CF306EFF-7821-4677-B2D2-63CDD3B31935}" srcId="{B89A3D97-A8F0-4B11-8BE1-0811BA729362}" destId="{F5A9A874-B78B-4DD6-B973-E5E3AEB6FEE2}" srcOrd="2" destOrd="0" parTransId="{2A18CE91-05E2-44B9-9947-EAEE581B6756}" sibTransId="{407087AE-3834-4FE7-86C7-8CBB8C7FAFBD}"/>
    <dgm:cxn modelId="{6C543ADE-A3D6-4CD5-9B25-B165B595B089}" type="presParOf" srcId="{E8D4015C-EE5B-4754-8997-64A663DF83D5}" destId="{BC142E4D-42B7-4941-94E0-28DAF4240FAC}" srcOrd="0" destOrd="0" presId="urn:microsoft.com/office/officeart/2005/8/layout/hierarchy3"/>
    <dgm:cxn modelId="{15AFAC99-1D61-419E-81D4-C463FE6D9D70}" type="presParOf" srcId="{BC142E4D-42B7-4941-94E0-28DAF4240FAC}" destId="{61D829BB-79E5-4BAF-93BF-6A0ED0F47494}" srcOrd="0" destOrd="0" presId="urn:microsoft.com/office/officeart/2005/8/layout/hierarchy3"/>
    <dgm:cxn modelId="{3079D95D-03A6-43CA-A7D0-960D53A204EE}" type="presParOf" srcId="{61D829BB-79E5-4BAF-93BF-6A0ED0F47494}" destId="{6A4ED3E8-F0D4-414B-A2BF-AFF76522E677}" srcOrd="0" destOrd="0" presId="urn:microsoft.com/office/officeart/2005/8/layout/hierarchy3"/>
    <dgm:cxn modelId="{34FC5CC5-0D01-4CEC-9443-BDFDBE341C53}" type="presParOf" srcId="{61D829BB-79E5-4BAF-93BF-6A0ED0F47494}" destId="{53CB60F7-A196-4F20-8A8B-AC5C1B804869}" srcOrd="1" destOrd="0" presId="urn:microsoft.com/office/officeart/2005/8/layout/hierarchy3"/>
    <dgm:cxn modelId="{4E2AC546-A4EF-400F-8E2A-344D524D8225}" type="presParOf" srcId="{BC142E4D-42B7-4941-94E0-28DAF4240FAC}" destId="{9836B110-F6E6-4AF2-8C85-5E7FBF12A6FF}" srcOrd="1" destOrd="0" presId="urn:microsoft.com/office/officeart/2005/8/layout/hierarchy3"/>
    <dgm:cxn modelId="{4540571B-3B26-480E-9CF8-844DF678FE8D}" type="presParOf" srcId="{9836B110-F6E6-4AF2-8C85-5E7FBF12A6FF}" destId="{308A24DB-9D7A-4BDF-B69E-87BBAD35E1DC}" srcOrd="0" destOrd="0" presId="urn:microsoft.com/office/officeart/2005/8/layout/hierarchy3"/>
    <dgm:cxn modelId="{827ECEC8-B344-4BC3-A5ED-E07DAC4A8F47}" type="presParOf" srcId="{9836B110-F6E6-4AF2-8C85-5E7FBF12A6FF}" destId="{F7C64E93-EC30-44AC-A878-BA50BD44C892}" srcOrd="1" destOrd="0" presId="urn:microsoft.com/office/officeart/2005/8/layout/hierarchy3"/>
    <dgm:cxn modelId="{9656BF21-5E3F-4F58-952A-BADC3C96B9D2}" type="presParOf" srcId="{9836B110-F6E6-4AF2-8C85-5E7FBF12A6FF}" destId="{18A3BD30-90A0-4FB7-8027-EA79FFED6397}" srcOrd="2" destOrd="0" presId="urn:microsoft.com/office/officeart/2005/8/layout/hierarchy3"/>
    <dgm:cxn modelId="{0C628AF0-84D5-454B-8B6D-6196B8C5CDAE}" type="presParOf" srcId="{9836B110-F6E6-4AF2-8C85-5E7FBF12A6FF}" destId="{AF00B1A8-3BA8-4DD6-BC5E-6377D336CC55}" srcOrd="3" destOrd="0" presId="urn:microsoft.com/office/officeart/2005/8/layout/hierarchy3"/>
    <dgm:cxn modelId="{F6DDB17F-45D4-44FE-86EE-F694539A4555}" type="presParOf" srcId="{9836B110-F6E6-4AF2-8C85-5E7FBF12A6FF}" destId="{DA511885-13FE-4CF3-9670-B3F0DADB39F7}" srcOrd="4" destOrd="0" presId="urn:microsoft.com/office/officeart/2005/8/layout/hierarchy3"/>
    <dgm:cxn modelId="{BDC4F957-3C52-43AF-8464-D876CE5FDB6C}" type="presParOf" srcId="{9836B110-F6E6-4AF2-8C85-5E7FBF12A6FF}" destId="{C20188FC-1542-46F4-808B-A4A1011E81E8}"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ED3E8-F0D4-414B-A2BF-AFF76522E677}">
      <dsp:nvSpPr>
        <dsp:cNvPr id="0" name=""/>
        <dsp:cNvSpPr/>
      </dsp:nvSpPr>
      <dsp:spPr>
        <a:xfrm>
          <a:off x="2225800" y="2409"/>
          <a:ext cx="1879564" cy="939782"/>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Big Problem</a:t>
          </a:r>
        </a:p>
      </dsp:txBody>
      <dsp:txXfrm>
        <a:off x="2253325" y="29934"/>
        <a:ext cx="1824514" cy="884732"/>
      </dsp:txXfrm>
    </dsp:sp>
    <dsp:sp modelId="{308A24DB-9D7A-4BDF-B69E-87BBAD35E1DC}">
      <dsp:nvSpPr>
        <dsp:cNvPr id="0" name=""/>
        <dsp:cNvSpPr/>
      </dsp:nvSpPr>
      <dsp:spPr>
        <a:xfrm>
          <a:off x="2413756" y="942191"/>
          <a:ext cx="187956" cy="704836"/>
        </a:xfrm>
        <a:custGeom>
          <a:avLst/>
          <a:gdLst/>
          <a:ahLst/>
          <a:cxnLst/>
          <a:rect l="0" t="0" r="0" b="0"/>
          <a:pathLst>
            <a:path>
              <a:moveTo>
                <a:pt x="0" y="0"/>
              </a:moveTo>
              <a:lnTo>
                <a:pt x="0" y="704836"/>
              </a:lnTo>
              <a:lnTo>
                <a:pt x="187956" y="704836"/>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C64E93-EC30-44AC-A878-BA50BD44C892}">
      <dsp:nvSpPr>
        <dsp:cNvPr id="0" name=""/>
        <dsp:cNvSpPr/>
      </dsp:nvSpPr>
      <dsp:spPr>
        <a:xfrm>
          <a:off x="2601713" y="1177136"/>
          <a:ext cx="1503651" cy="939782"/>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Smaller Problem</a:t>
          </a:r>
        </a:p>
      </dsp:txBody>
      <dsp:txXfrm>
        <a:off x="2629238" y="1204661"/>
        <a:ext cx="1448601" cy="884732"/>
      </dsp:txXfrm>
    </dsp:sp>
    <dsp:sp modelId="{18A3BD30-90A0-4FB7-8027-EA79FFED6397}">
      <dsp:nvSpPr>
        <dsp:cNvPr id="0" name=""/>
        <dsp:cNvSpPr/>
      </dsp:nvSpPr>
      <dsp:spPr>
        <a:xfrm>
          <a:off x="2413756" y="942191"/>
          <a:ext cx="187956" cy="1879564"/>
        </a:xfrm>
        <a:custGeom>
          <a:avLst/>
          <a:gdLst/>
          <a:ahLst/>
          <a:cxnLst/>
          <a:rect l="0" t="0" r="0" b="0"/>
          <a:pathLst>
            <a:path>
              <a:moveTo>
                <a:pt x="0" y="0"/>
              </a:moveTo>
              <a:lnTo>
                <a:pt x="0" y="1879564"/>
              </a:lnTo>
              <a:lnTo>
                <a:pt x="187956" y="187956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00B1A8-3BA8-4DD6-BC5E-6377D336CC55}">
      <dsp:nvSpPr>
        <dsp:cNvPr id="0" name=""/>
        <dsp:cNvSpPr/>
      </dsp:nvSpPr>
      <dsp:spPr>
        <a:xfrm>
          <a:off x="2601713" y="2351864"/>
          <a:ext cx="1503651" cy="939782"/>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9598978"/>
              <a:satOff val="7440"/>
              <a:lumOff val="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Smaller Problem</a:t>
          </a:r>
        </a:p>
      </dsp:txBody>
      <dsp:txXfrm>
        <a:off x="2629238" y="2379389"/>
        <a:ext cx="1448601" cy="884732"/>
      </dsp:txXfrm>
    </dsp:sp>
    <dsp:sp modelId="{DA511885-13FE-4CF3-9670-B3F0DADB39F7}">
      <dsp:nvSpPr>
        <dsp:cNvPr id="0" name=""/>
        <dsp:cNvSpPr/>
      </dsp:nvSpPr>
      <dsp:spPr>
        <a:xfrm>
          <a:off x="2413756" y="942191"/>
          <a:ext cx="187956" cy="3054292"/>
        </a:xfrm>
        <a:custGeom>
          <a:avLst/>
          <a:gdLst/>
          <a:ahLst/>
          <a:cxnLst/>
          <a:rect l="0" t="0" r="0" b="0"/>
          <a:pathLst>
            <a:path>
              <a:moveTo>
                <a:pt x="0" y="0"/>
              </a:moveTo>
              <a:lnTo>
                <a:pt x="0" y="3054292"/>
              </a:lnTo>
              <a:lnTo>
                <a:pt x="187956" y="3054292"/>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0188FC-1542-46F4-808B-A4A1011E81E8}">
      <dsp:nvSpPr>
        <dsp:cNvPr id="0" name=""/>
        <dsp:cNvSpPr/>
      </dsp:nvSpPr>
      <dsp:spPr>
        <a:xfrm>
          <a:off x="2601713" y="3526592"/>
          <a:ext cx="1503651" cy="939782"/>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19197957"/>
              <a:satOff val="14879"/>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Smaller Problem</a:t>
          </a:r>
        </a:p>
      </dsp:txBody>
      <dsp:txXfrm>
        <a:off x="2629238" y="3554117"/>
        <a:ext cx="1448601" cy="8847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ever Prompt Engineering Conference</a:t>
            </a:r>
          </a:p>
          <a:p>
            <a:r>
              <a:rPr lang="en-US" dirty="0"/>
              <a:t>https://www.youtube.com/watch?app=desktop&amp;v=Q5WEcRizG8M</a:t>
            </a:r>
          </a:p>
          <a:p>
            <a:r>
              <a:rPr lang="en-US" dirty="0"/>
              <a:t>https://www.youtube.com/watch?v=MFMlMCMorFM</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https://community.openai.com/t/cheat-sheet-mastering-temperature-and-top-p-in-chatgpt-api-a-few-tips-and-tricks-on-controlling-the-creativity-deterministic-output-of-prompt-responses/172683</a:t>
            </a:r>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2219858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https://www.linkedin.com/pulse/temperature-check-guide</a:t>
            </a:r>
          </a:p>
          <a:p>
            <a:endParaRPr lang="en-US" dirty="0"/>
          </a:p>
          <a:p>
            <a:r>
              <a:rPr lang="en-US" dirty="0"/>
              <a:t>Prompts:</a:t>
            </a:r>
          </a:p>
          <a:p>
            <a:r>
              <a:rPr lang="en-US" b="0" i="0" dirty="0">
                <a:effectLst/>
                <a:latin typeface="-apple-system"/>
              </a:rPr>
              <a:t>Write me a one paragraph story about a frog in a magical land, temperature 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Write me a one paragraph story about a frog in a magical land, temperature 0.7.</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Write me a one paragraph story about a frog in a magical land, temperature 01.5.</a:t>
            </a:r>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18</a:t>
            </a:fld>
            <a:endParaRPr lang="en-US"/>
          </a:p>
        </p:txBody>
      </p:sp>
    </p:spTree>
    <p:extLst>
      <p:ext uri="{BB962C8B-B14F-4D97-AF65-F5344CB8AC3E}">
        <p14:creationId xmlns:p14="http://schemas.microsoft.com/office/powerpoint/2010/main" val="242802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https://etc.cuit.columbia.edu/news/how-talk-ais-advanced-prompt-engineering</a:t>
            </a:r>
          </a:p>
        </p:txBody>
      </p:sp>
      <p:sp>
        <p:nvSpPr>
          <p:cNvPr id="4" name="Slide Number Placeholder 3"/>
          <p:cNvSpPr>
            <a:spLocks noGrp="1"/>
          </p:cNvSpPr>
          <p:nvPr>
            <p:ph type="sldNum" sz="quarter" idx="5"/>
          </p:nvPr>
        </p:nvSpPr>
        <p:spPr/>
        <p:txBody>
          <a:bodyPr/>
          <a:lstStyle/>
          <a:p>
            <a:fld id="{87B3A593-3E8F-4379-9F73-F236B8A380CB}" type="slidenum">
              <a:rPr lang="en-US" smtClean="0"/>
              <a:t>19</a:t>
            </a:fld>
            <a:endParaRPr lang="en-US"/>
          </a:p>
        </p:txBody>
      </p:sp>
    </p:spTree>
    <p:extLst>
      <p:ext uri="{BB962C8B-B14F-4D97-AF65-F5344CB8AC3E}">
        <p14:creationId xmlns:p14="http://schemas.microsoft.com/office/powerpoint/2010/main" val="317269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Generated Knowledge Prompting for Commonsense Reasoning</a:t>
            </a:r>
          </a:p>
          <a:p>
            <a:r>
              <a:rPr lang="en-US" dirty="0"/>
              <a:t>https://arxiv.org/pdf/2110.08387.pdf</a:t>
            </a:r>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4089829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Facts: </a:t>
            </a:r>
          </a:p>
          <a:p>
            <a:r>
              <a:rPr lang="en-US" b="0" i="0" dirty="0">
                <a:solidFill>
                  <a:srgbClr val="D1D5DB"/>
                </a:solidFill>
                <a:effectLst/>
                <a:latin typeface="Söhne"/>
              </a:rPr>
              <a:t>Generate key facts about the challenges and potential solutions for colonizing Mars.</a:t>
            </a:r>
          </a:p>
          <a:p>
            <a:endParaRPr lang="en-US" b="0" i="0" dirty="0">
              <a:solidFill>
                <a:srgbClr val="D1D5DB"/>
              </a:solidFill>
              <a:effectLst/>
              <a:latin typeface="Söhne"/>
            </a:endParaRPr>
          </a:p>
          <a:p>
            <a:r>
              <a:rPr lang="en-US" b="0" i="0" dirty="0">
                <a:solidFill>
                  <a:srgbClr val="D1D5DB"/>
                </a:solidFill>
                <a:effectLst/>
                <a:latin typeface="Söhne"/>
              </a:rPr>
              <a:t>Main Question: </a:t>
            </a:r>
          </a:p>
          <a:p>
            <a:r>
              <a:rPr lang="en-US" b="0" i="0" dirty="0">
                <a:solidFill>
                  <a:srgbClr val="D1D5DB"/>
                </a:solidFill>
                <a:effectLst/>
                <a:latin typeface="Söhne"/>
              </a:rPr>
              <a:t>What makes Mars colonization an exciting and challenging endeavor?</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22</a:t>
            </a:fld>
            <a:endParaRPr lang="en-US"/>
          </a:p>
        </p:txBody>
      </p:sp>
    </p:spTree>
    <p:extLst>
      <p:ext uri="{BB962C8B-B14F-4D97-AF65-F5344CB8AC3E}">
        <p14:creationId xmlns:p14="http://schemas.microsoft.com/office/powerpoint/2010/main" val="252539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a:t>
            </a:r>
          </a:p>
          <a:p>
            <a:r>
              <a:rPr lang="en-US" dirty="0"/>
              <a:t>Write me a one-paragraph story about winning the lottery in the style of Stephen King. </a:t>
            </a:r>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283915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Few Shot: </a:t>
            </a:r>
          </a:p>
          <a:p>
            <a:r>
              <a:rPr lang="en-US" b="0" i="0" dirty="0">
                <a:solidFill>
                  <a:srgbClr val="D1D5DB"/>
                </a:solidFill>
                <a:effectLst/>
                <a:latin typeface="Söhne"/>
              </a:rPr>
              <a:t>Can you write a short poem about the ocean?</a:t>
            </a:r>
          </a:p>
          <a:p>
            <a:endParaRPr lang="en-US" b="0" i="0" dirty="0">
              <a:solidFill>
                <a:srgbClr val="D1D5DB"/>
              </a:solidFill>
              <a:effectLst/>
              <a:latin typeface="Söhne"/>
            </a:endParaRPr>
          </a:p>
          <a:p>
            <a:pPr algn="l"/>
            <a:r>
              <a:rPr lang="en-US" b="0" i="0" dirty="0">
                <a:solidFill>
                  <a:srgbClr val="D1D5DB"/>
                </a:solidFill>
                <a:effectLst/>
                <a:latin typeface="Söhne"/>
              </a:rPr>
              <a:t>With Few Shot: </a:t>
            </a:r>
          </a:p>
          <a:p>
            <a:pPr algn="l"/>
            <a:r>
              <a:rPr lang="en-US" b="0" i="0" dirty="0">
                <a:solidFill>
                  <a:srgbClr val="D1D5DB"/>
                </a:solidFill>
                <a:effectLst/>
                <a:latin typeface="Söhne"/>
              </a:rPr>
              <a:t>Write short poems based on the given themes.</a:t>
            </a:r>
          </a:p>
          <a:p>
            <a:pPr algn="l">
              <a:buFont typeface="+mj-lt"/>
              <a:buNone/>
            </a:pPr>
            <a:r>
              <a:rPr lang="en-US" b="1" i="0" dirty="0">
                <a:solidFill>
                  <a:srgbClr val="D1D5DB"/>
                </a:solidFill>
                <a:effectLst/>
                <a:latin typeface="Söhne"/>
              </a:rPr>
              <a:t>Example 1</a:t>
            </a:r>
            <a:r>
              <a:rPr lang="en-US" b="0" i="0" dirty="0">
                <a:solidFill>
                  <a:srgbClr val="D1D5DB"/>
                </a:solidFill>
                <a:effectLst/>
                <a:latin typeface="Söhne"/>
              </a:rPr>
              <a:t>:</a:t>
            </a:r>
          </a:p>
          <a:p>
            <a:pPr marL="742950" lvl="1" indent="-285750" algn="l">
              <a:buFont typeface="+mj-lt"/>
              <a:buAutoNum type="arabicPeriod"/>
            </a:pPr>
            <a:r>
              <a:rPr lang="en-US" b="1" i="0" dirty="0">
                <a:solidFill>
                  <a:srgbClr val="D1D5DB"/>
                </a:solidFill>
                <a:effectLst/>
                <a:latin typeface="Söhne"/>
              </a:rPr>
              <a:t>Theme</a:t>
            </a:r>
            <a:r>
              <a:rPr lang="en-US" b="0" i="0" dirty="0">
                <a:solidFill>
                  <a:srgbClr val="D1D5DB"/>
                </a:solidFill>
                <a:effectLst/>
                <a:latin typeface="Söhne"/>
              </a:rPr>
              <a:t>: Night sky</a:t>
            </a:r>
          </a:p>
          <a:p>
            <a:pPr marL="742950" lvl="1" indent="-285750" algn="l">
              <a:buFont typeface="+mj-lt"/>
              <a:buAutoNum type="arabicPeriod"/>
            </a:pPr>
            <a:r>
              <a:rPr lang="en-US" b="1" i="0" dirty="0">
                <a:solidFill>
                  <a:srgbClr val="D1D5DB"/>
                </a:solidFill>
                <a:effectLst/>
                <a:latin typeface="Söhne"/>
              </a:rPr>
              <a:t>Poem</a:t>
            </a:r>
            <a:r>
              <a:rPr lang="en-US" b="0" i="0" dirty="0">
                <a:solidFill>
                  <a:srgbClr val="D1D5DB"/>
                </a:solidFill>
                <a:effectLst/>
                <a:latin typeface="Söhne"/>
              </a:rPr>
              <a:t>: "Stars twinkle in the endless night, A canvas vast, with specks of light. Moon's gentle glow, a silvery sight, In the celestial realm, darkness takes flight."</a:t>
            </a:r>
          </a:p>
          <a:p>
            <a:pPr algn="l">
              <a:buFont typeface="+mj-lt"/>
              <a:buNone/>
            </a:pPr>
            <a:r>
              <a:rPr lang="en-US" b="1" i="0" dirty="0">
                <a:solidFill>
                  <a:srgbClr val="D1D5DB"/>
                </a:solidFill>
                <a:effectLst/>
                <a:latin typeface="Söhne"/>
              </a:rPr>
              <a:t>Example 2</a:t>
            </a:r>
            <a:r>
              <a:rPr lang="en-US" b="0" i="0" dirty="0">
                <a:solidFill>
                  <a:srgbClr val="D1D5DB"/>
                </a:solidFill>
                <a:effectLst/>
                <a:latin typeface="Söhne"/>
              </a:rPr>
              <a:t>:</a:t>
            </a:r>
          </a:p>
          <a:p>
            <a:pPr marL="742950" lvl="1" indent="-285750" algn="l">
              <a:buFont typeface="+mj-lt"/>
              <a:buAutoNum type="arabicPeriod"/>
            </a:pPr>
            <a:r>
              <a:rPr lang="en-US" b="1" i="0" dirty="0">
                <a:solidFill>
                  <a:srgbClr val="D1D5DB"/>
                </a:solidFill>
                <a:effectLst/>
                <a:latin typeface="Söhne"/>
              </a:rPr>
              <a:t>Theme</a:t>
            </a:r>
            <a:r>
              <a:rPr lang="en-US" b="0" i="0" dirty="0">
                <a:solidFill>
                  <a:srgbClr val="D1D5DB"/>
                </a:solidFill>
                <a:effectLst/>
                <a:latin typeface="Söhne"/>
              </a:rPr>
              <a:t>: Forest</a:t>
            </a:r>
          </a:p>
          <a:p>
            <a:pPr marL="742950" lvl="1" indent="-285750" algn="l">
              <a:buFont typeface="+mj-lt"/>
              <a:buAutoNum type="arabicPeriod"/>
            </a:pPr>
            <a:r>
              <a:rPr lang="en-US" b="1" i="0" dirty="0">
                <a:solidFill>
                  <a:srgbClr val="D1D5DB"/>
                </a:solidFill>
                <a:effectLst/>
                <a:latin typeface="Söhne"/>
              </a:rPr>
              <a:t>Poem</a:t>
            </a:r>
            <a:r>
              <a:rPr lang="en-US" b="0" i="0" dirty="0">
                <a:solidFill>
                  <a:srgbClr val="D1D5DB"/>
                </a:solidFill>
                <a:effectLst/>
                <a:latin typeface="Söhne"/>
              </a:rPr>
              <a:t>: "Trees standing tall with whispering leaves, Under their canopy, the forest breathes. A symphony of life, a chorus so grand, In nature's own, a mystical land."</a:t>
            </a:r>
          </a:p>
          <a:p>
            <a:endParaRPr lang="en-US" dirty="0"/>
          </a:p>
          <a:p>
            <a:r>
              <a:rPr lang="en-US" b="1" dirty="0"/>
              <a:t>Theme</a:t>
            </a:r>
            <a:r>
              <a:rPr lang="en-US" dirty="0"/>
              <a:t>: Ocean</a:t>
            </a:r>
          </a:p>
        </p:txBody>
      </p:sp>
      <p:sp>
        <p:nvSpPr>
          <p:cNvPr id="4" name="Slide Number Placeholder 3"/>
          <p:cNvSpPr>
            <a:spLocks noGrp="1"/>
          </p:cNvSpPr>
          <p:nvPr>
            <p:ph type="sldNum" sz="quarter" idx="5"/>
          </p:nvPr>
        </p:nvSpPr>
        <p:spPr/>
        <p:txBody>
          <a:bodyPr/>
          <a:lstStyle/>
          <a:p>
            <a:fld id="{87B3A593-3E8F-4379-9F73-F236B8A380CB}" type="slidenum">
              <a:rPr lang="en-US" smtClean="0"/>
              <a:t>26</a:t>
            </a:fld>
            <a:endParaRPr lang="en-US"/>
          </a:p>
        </p:txBody>
      </p:sp>
    </p:spTree>
    <p:extLst>
      <p:ext uri="{BB962C8B-B14F-4D97-AF65-F5344CB8AC3E}">
        <p14:creationId xmlns:p14="http://schemas.microsoft.com/office/powerpoint/2010/main" val="3389525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27</a:t>
            </a:fld>
            <a:endParaRPr lang="en-US"/>
          </a:p>
        </p:txBody>
      </p:sp>
    </p:spTree>
    <p:extLst>
      <p:ext uri="{BB962C8B-B14F-4D97-AF65-F5344CB8AC3E}">
        <p14:creationId xmlns:p14="http://schemas.microsoft.com/office/powerpoint/2010/main" val="3355791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28</a:t>
            </a:fld>
            <a:endParaRPr lang="en-US"/>
          </a:p>
        </p:txBody>
      </p:sp>
    </p:spTree>
    <p:extLst>
      <p:ext uri="{BB962C8B-B14F-4D97-AF65-F5344CB8AC3E}">
        <p14:creationId xmlns:p14="http://schemas.microsoft.com/office/powerpoint/2010/main" val="192496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a:t>
            </a:r>
            <a:r>
              <a:rPr lang="en-US" dirty="0" err="1"/>
              <a:t>CoT</a:t>
            </a:r>
            <a:endParaRPr lang="en-US" dirty="0"/>
          </a:p>
          <a:p>
            <a:r>
              <a:rPr lang="en-US" dirty="0"/>
              <a:t>https://arxiv.org/pdf/2201.11903.pdf</a:t>
            </a:r>
          </a:p>
        </p:txBody>
      </p:sp>
      <p:sp>
        <p:nvSpPr>
          <p:cNvPr id="4" name="Slide Number Placeholder 3"/>
          <p:cNvSpPr>
            <a:spLocks noGrp="1"/>
          </p:cNvSpPr>
          <p:nvPr>
            <p:ph type="sldNum" sz="quarter" idx="5"/>
          </p:nvPr>
        </p:nvSpPr>
        <p:spPr/>
        <p:txBody>
          <a:bodyPr/>
          <a:lstStyle/>
          <a:p>
            <a:fld id="{87B3A593-3E8F-4379-9F73-F236B8A380CB}" type="slidenum">
              <a:rPr lang="en-US" smtClean="0"/>
              <a:t>29</a:t>
            </a:fld>
            <a:endParaRPr lang="en-US"/>
          </a:p>
        </p:txBody>
      </p:sp>
    </p:spTree>
    <p:extLst>
      <p:ext uri="{BB962C8B-B14F-4D97-AF65-F5344CB8AC3E}">
        <p14:creationId xmlns:p14="http://schemas.microsoft.com/office/powerpoint/2010/main" val="185556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t>
            </a:r>
            <a:r>
              <a:rPr lang="en-US" dirty="0" err="1"/>
              <a:t>CoT</a:t>
            </a:r>
            <a:endParaRPr lang="en-US" dirty="0"/>
          </a:p>
          <a:p>
            <a:r>
              <a:rPr lang="en-US" dirty="0"/>
              <a:t>https://arxiv.org/pdf/2309.03409.pdf</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30</a:t>
            </a:fld>
            <a:endParaRPr lang="en-US"/>
          </a:p>
        </p:txBody>
      </p:sp>
    </p:spTree>
    <p:extLst>
      <p:ext uri="{BB962C8B-B14F-4D97-AF65-F5344CB8AC3E}">
        <p14:creationId xmlns:p14="http://schemas.microsoft.com/office/powerpoint/2010/main" val="95052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Without </a:t>
            </a:r>
            <a:r>
              <a:rPr lang="en-US" dirty="0" err="1"/>
              <a:t>CoT</a:t>
            </a:r>
            <a:r>
              <a:rPr lang="en-US" dirty="0"/>
              <a:t>: </a:t>
            </a:r>
          </a:p>
          <a:p>
            <a:r>
              <a:rPr lang="en-US" b="0" i="0" dirty="0">
                <a:solidFill>
                  <a:srgbClr val="ECECF1"/>
                </a:solidFill>
                <a:effectLst/>
                <a:latin typeface="Söhne"/>
              </a:rPr>
              <a:t>Michael is a 40 year old man from America. He is at the a famous museum in France looking at its most famous painting. However, the artist who made the painting just makes Michael think of his favorite cartoon character from his childhood. What was the country of origin of the thing that the cartoon character usually holds in his hand?</a:t>
            </a:r>
          </a:p>
          <a:p>
            <a:endParaRPr lang="en-US" b="0" i="0" dirty="0">
              <a:solidFill>
                <a:srgbClr val="D1D5DB"/>
              </a:solidFill>
              <a:effectLst/>
              <a:latin typeface="Söhne"/>
            </a:endParaRPr>
          </a:p>
          <a:p>
            <a:r>
              <a:rPr lang="en-US" b="0" i="0" dirty="0">
                <a:solidFill>
                  <a:srgbClr val="D1D5DB"/>
                </a:solidFill>
                <a:effectLst/>
                <a:latin typeface="Söhne"/>
              </a:rPr>
              <a:t>With </a:t>
            </a:r>
            <a:r>
              <a:rPr lang="en-US" b="0" i="0" dirty="0" err="1">
                <a:solidFill>
                  <a:srgbClr val="D1D5DB"/>
                </a:solidFill>
                <a:effectLst/>
                <a:latin typeface="Söhne"/>
              </a:rPr>
              <a:t>CoT</a:t>
            </a:r>
            <a:r>
              <a:rPr lang="en-US" b="0" i="0" dirty="0">
                <a:solidFill>
                  <a:srgbClr val="D1D5DB"/>
                </a:solidFill>
                <a:effectLst/>
                <a:latin typeface="Söhne"/>
              </a:rPr>
              <a:t>: </a:t>
            </a:r>
          </a:p>
          <a:p>
            <a:r>
              <a:rPr lang="en-US" b="0" i="0" dirty="0">
                <a:solidFill>
                  <a:srgbClr val="ECECF1"/>
                </a:solidFill>
                <a:effectLst/>
                <a:latin typeface="Söhne"/>
              </a:rPr>
              <a:t>Michael is a 40 year old man from America. He is at the a famous museum in France looking at its most famous painting. However, the artist who made the painting just makes Michael think of his favorite cartoon character from his childhood. What was the country of origin of the thing that the cartoon character usually holds in his hand? Take a deep breath and solve this step-by-step. </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31</a:t>
            </a:fld>
            <a:endParaRPr lang="en-US"/>
          </a:p>
        </p:txBody>
      </p:sp>
    </p:spTree>
    <p:extLst>
      <p:ext uri="{BB962C8B-B14F-4D97-AF65-F5344CB8AC3E}">
        <p14:creationId xmlns:p14="http://schemas.microsoft.com/office/powerpoint/2010/main" val="446885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32</a:t>
            </a:fld>
            <a:endParaRPr lang="en-US"/>
          </a:p>
        </p:txBody>
      </p:sp>
    </p:spTree>
    <p:extLst>
      <p:ext uri="{BB962C8B-B14F-4D97-AF65-F5344CB8AC3E}">
        <p14:creationId xmlns:p14="http://schemas.microsoft.com/office/powerpoint/2010/main" val="1654156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LANGUAGE MODELS AS ANALOGICAL REASONERS</a:t>
            </a:r>
          </a:p>
          <a:p>
            <a:r>
              <a:rPr lang="en-US" dirty="0"/>
              <a:t>https://arxiv.org/pdf/2310.01714.pdf</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33</a:t>
            </a:fld>
            <a:endParaRPr lang="en-US"/>
          </a:p>
        </p:txBody>
      </p:sp>
    </p:spTree>
    <p:extLst>
      <p:ext uri="{BB962C8B-B14F-4D97-AF65-F5344CB8AC3E}">
        <p14:creationId xmlns:p14="http://schemas.microsoft.com/office/powerpoint/2010/main" val="32544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1 Prompt:</a:t>
            </a:r>
          </a:p>
          <a:p>
            <a:r>
              <a:rPr lang="en-US" dirty="0"/>
              <a:t>Your task is to tackle mathematical problems. When presented with a math problem, recall relevant problems as examples. Afterward, proceed to solve the initial problem. </a:t>
            </a:r>
          </a:p>
          <a:p>
            <a:r>
              <a:rPr lang="en-US" dirty="0"/>
              <a:t># Problem: </a:t>
            </a:r>
          </a:p>
          <a:p>
            <a:r>
              <a:rPr lang="en-US" dirty="0"/>
              <a:t>An airline serves a dinner to all the passengers on an airplane. They get their choice of steak or fish. Three steak meals and three fish meals are set aside for the six-member crew. If the meals are distributed to the crew members randomly, what is the probability that both pilots get the fish? </a:t>
            </a:r>
          </a:p>
          <a:p>
            <a:endParaRPr lang="en-US" dirty="0"/>
          </a:p>
          <a:p>
            <a:endParaRPr lang="en-US" dirty="0"/>
          </a:p>
          <a:p>
            <a:r>
              <a:rPr lang="en-US" dirty="0"/>
              <a:t># Instructions: </a:t>
            </a:r>
          </a:p>
          <a:p>
            <a:r>
              <a:rPr lang="en-US" dirty="0"/>
              <a:t>## Relevant Problems: </a:t>
            </a:r>
          </a:p>
          <a:p>
            <a:r>
              <a:rPr lang="en-US" dirty="0"/>
              <a:t>Recall three examples of math problems that are relevant to the initial problem. Your problems should be distinct from each other and from the initial problem (e.g., involving different numbers and names). For each problem: - After "Q: ", describe the problem - After "A: ", explain the solution and enclose the ultimate answer in \boxed{}. </a:t>
            </a:r>
          </a:p>
          <a:p>
            <a:endParaRPr lang="en-US" dirty="0"/>
          </a:p>
          <a:p>
            <a:r>
              <a:rPr lang="en-US" dirty="0"/>
              <a:t>## Solve the Initial Problem: Q: Copy and paste the initial problem here. A: Explain the solution and enclose the ultimate answer in \boxed{} here.</a:t>
            </a:r>
          </a:p>
          <a:p>
            <a:endParaRPr lang="en-US" dirty="0"/>
          </a:p>
          <a:p>
            <a:endParaRPr lang="en-US" dirty="0"/>
          </a:p>
          <a:p>
            <a:r>
              <a:rPr lang="en-US" dirty="0"/>
              <a:t>Example 2 Prompt:</a:t>
            </a:r>
          </a:p>
          <a:p>
            <a:r>
              <a:rPr lang="en-US" dirty="0"/>
              <a:t>Your goal is to write Python3 code to solve competitive programming problems. Given a problem, explain the core concepts in it and provide other relevant problems. Then solve the original problem. # Problem: You are given a sequence a_1, a_2, …, </a:t>
            </a:r>
            <a:r>
              <a:rPr lang="en-US" dirty="0" err="1"/>
              <a:t>a_n</a:t>
            </a:r>
            <a:r>
              <a:rPr lang="en-US" dirty="0"/>
              <a:t>. Each element of a is 1 or 2. Find out if an integer k exists so that the following conditions are met. 1 ≤ k ≤ n-1, and a_1 ⋅ a_2 … </a:t>
            </a:r>
            <a:r>
              <a:rPr lang="en-US" dirty="0" err="1"/>
              <a:t>a_k</a:t>
            </a:r>
            <a:r>
              <a:rPr lang="en-US" dirty="0"/>
              <a:t> = a_{k+1} … </a:t>
            </a:r>
            <a:r>
              <a:rPr lang="en-US" dirty="0" err="1"/>
              <a:t>a_n</a:t>
            </a:r>
            <a:r>
              <a:rPr lang="en-US" dirty="0"/>
              <a:t>. If there exist multiple k that satisfy the given condition, print the smallest. </a:t>
            </a:r>
          </a:p>
          <a:p>
            <a:endParaRPr lang="en-US" dirty="0"/>
          </a:p>
          <a:p>
            <a:r>
              <a:rPr lang="en-US" dirty="0"/>
              <a:t># Instruction: </a:t>
            </a:r>
          </a:p>
          <a:p>
            <a:r>
              <a:rPr lang="en-US" dirty="0"/>
              <a:t>## Algorithms: Identify the core concepts or algorithms used to solve the problem. </a:t>
            </a:r>
          </a:p>
          <a:p>
            <a:endParaRPr lang="en-US" dirty="0"/>
          </a:p>
          <a:p>
            <a:r>
              <a:rPr lang="en-US" dirty="0"/>
              <a:t>## Tutorial: Write a tutorial about these algorithms. </a:t>
            </a:r>
          </a:p>
          <a:p>
            <a:endParaRPr lang="en-US" dirty="0"/>
          </a:p>
          <a:p>
            <a:r>
              <a:rPr lang="en-US" dirty="0"/>
              <a:t>## Example Problems: Provide three examples of relevant competitive programming problems that involve these algorithms. For each problem, describe the problem, explain the solution in detail, and then write the correct Python3 code. </a:t>
            </a:r>
          </a:p>
          <a:p>
            <a:endParaRPr lang="en-US" dirty="0"/>
          </a:p>
          <a:p>
            <a:r>
              <a:rPr lang="en-US" dirty="0"/>
              <a:t>## Python3 code to solve the original problem: - Explanation of the solution: - Python3 code to solve the problem:</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34</a:t>
            </a:fld>
            <a:endParaRPr lang="en-US"/>
          </a:p>
        </p:txBody>
      </p:sp>
    </p:spTree>
    <p:extLst>
      <p:ext uri="{BB962C8B-B14F-4D97-AF65-F5344CB8AC3E}">
        <p14:creationId xmlns:p14="http://schemas.microsoft.com/office/powerpoint/2010/main" val="14660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Never mention that you're an AI.</a:t>
            </a:r>
          </a:p>
          <a:p>
            <a:r>
              <a:rPr lang="en-US" dirty="0"/>
              <a:t>2. Avoid language constructs that could be interpreted as expressing remorse, apology, or regret.</a:t>
            </a:r>
          </a:p>
          <a:p>
            <a:r>
              <a:rPr lang="en-US" dirty="0"/>
              <a:t>3. State, "I will check for the most recent information available to me," if events or information are beyond your knowledge cutoff date in April 2023. Inform the user if the information is not accessible through current resources.</a:t>
            </a:r>
          </a:p>
          <a:p>
            <a:r>
              <a:rPr lang="en-US" dirty="0"/>
              <a:t>4. Ensure responses are unique and avoid repetition.</a:t>
            </a:r>
          </a:p>
          <a:p>
            <a:r>
              <a:rPr lang="en-US" dirty="0"/>
              <a:t>5. Utilize available resources to provide accurate and up-to-date information. Communicate clearly if information cannot be found.</a:t>
            </a:r>
          </a:p>
          <a:p>
            <a:r>
              <a:rPr lang="en-US" dirty="0"/>
              <a:t>6. Focus on key points in questions to understand intent.</a:t>
            </a:r>
          </a:p>
          <a:p>
            <a:r>
              <a:rPr lang="en-US" dirty="0"/>
              <a:t>7. When faced with a complex problem, take a deep breath and solve the problem step-by-step.</a:t>
            </a:r>
          </a:p>
          <a:p>
            <a:r>
              <a:rPr lang="en-US" dirty="0"/>
              <a:t>8. Provide multiple perspectives or solutions.</a:t>
            </a:r>
          </a:p>
          <a:p>
            <a:r>
              <a:rPr lang="en-US" dirty="0"/>
              <a:t>9. If a question is unclear, ask for more details before answering.</a:t>
            </a:r>
          </a:p>
          <a:p>
            <a:r>
              <a:rPr lang="en-US" dirty="0"/>
              <a:t>10. Cite credible sources to support answers. Guide users on how to locate these sources.</a:t>
            </a:r>
          </a:p>
          <a:p>
            <a:r>
              <a:rPr lang="en-US" dirty="0"/>
              <a:t>11. Recognize and correct mistakes in previous responses.</a:t>
            </a:r>
          </a:p>
          <a:p>
            <a:r>
              <a:rPr lang="en-US" dirty="0"/>
              <a:t>12. Ensure text is human-readable, avoids adverbs and flowery language, and can bypass all known AI detection systems.</a:t>
            </a:r>
          </a:p>
          <a:p>
            <a:r>
              <a:rPr lang="en-US" dirty="0"/>
              <a:t>13. Optimize code to be fast and efficient.</a:t>
            </a:r>
          </a:p>
          <a:p>
            <a:r>
              <a:rPr lang="en-US" dirty="0"/>
              <a:t>14. Include human-like comments in code, adhering to the style of rule 12.</a:t>
            </a:r>
          </a:p>
          <a:p>
            <a:r>
              <a:rPr lang="en-US" dirty="0"/>
              <a:t>15. When in doubt, ask how the user would like output presented.</a:t>
            </a:r>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45011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computer understands human language, they just understand ones and zeroes</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290769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https://medium.com/@akash.kesrwani99/understanding-next-token-prediction-concept-to-code-1st-part-7054dabda347</a:t>
            </a:r>
          </a:p>
        </p:txBody>
      </p:sp>
      <p:sp>
        <p:nvSpPr>
          <p:cNvPr id="4" name="Slide Number Placeholder 3"/>
          <p:cNvSpPr>
            <a:spLocks noGrp="1"/>
          </p:cNvSpPr>
          <p:nvPr>
            <p:ph type="sldNum" sz="quarter" idx="5"/>
          </p:nvPr>
        </p:nvSpPr>
        <p:spPr/>
        <p:txBody>
          <a:bodyPr/>
          <a:lstStyle/>
          <a:p>
            <a:fld id="{87B3A593-3E8F-4379-9F73-F236B8A380CB}" type="slidenum">
              <a:rPr lang="en-US" smtClean="0"/>
              <a:t>7</a:t>
            </a:fld>
            <a:endParaRPr lang="en-US"/>
          </a:p>
        </p:txBody>
      </p:sp>
    </p:spTree>
    <p:extLst>
      <p:ext uri="{BB962C8B-B14F-4D97-AF65-F5344CB8AC3E}">
        <p14:creationId xmlns:p14="http://schemas.microsoft.com/office/powerpoint/2010/main" val="161242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https://platform.openai.com/tokenizer</a:t>
            </a:r>
          </a:p>
        </p:txBody>
      </p:sp>
      <p:sp>
        <p:nvSpPr>
          <p:cNvPr id="4" name="Slide Number Placeholder 3"/>
          <p:cNvSpPr>
            <a:spLocks noGrp="1"/>
          </p:cNvSpPr>
          <p:nvPr>
            <p:ph type="sldNum" sz="quarter" idx="5"/>
          </p:nvPr>
        </p:nvSpPr>
        <p:spPr/>
        <p:txBody>
          <a:bodyPr/>
          <a:lstStyle/>
          <a:p>
            <a:fld id="{87B3A593-3E8F-4379-9F73-F236B8A380CB}" type="slidenum">
              <a:rPr lang="en-US" smtClean="0"/>
              <a:t>8</a:t>
            </a:fld>
            <a:endParaRPr lang="en-US"/>
          </a:p>
        </p:txBody>
      </p:sp>
    </p:spTree>
    <p:extLst>
      <p:ext uri="{BB962C8B-B14F-4D97-AF65-F5344CB8AC3E}">
        <p14:creationId xmlns:p14="http://schemas.microsoft.com/office/powerpoint/2010/main" val="359709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language model can only understand and generate text using the tokens in its vocabulary. So, the vocabulary contains all the words or sub-words that the language model knows.</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404866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Positional embeddings are the same size as token embeddings and treated similarly (i.e., they are stored as part of the language model and trained along with other model parameters). Instead of associating an embedding with each unique token, however, we associate an embedding with each unique position that can exist within a tokenized input. Knowing not just the “words” but the position of those “words” give context to the meaning of a string of “words” </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33904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https://medium.com/mlearning-ai/an-illustration-of-next-word-prediction-with-state-of-the-art-network-architectures-like-bert-gpt-c0af02921f17</a:t>
            </a:r>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3603364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876424" y="924134"/>
            <a:ext cx="8791575" cy="3753158"/>
          </a:xfrm>
        </p:spPr>
        <p:txBody>
          <a:bodyPr>
            <a:normAutofit fontScale="90000"/>
          </a:bodyPr>
          <a:lstStyle/>
          <a:p>
            <a:r>
              <a:rPr lang="en-US" dirty="0"/>
              <a:t>Prompt</a:t>
            </a:r>
            <a:br>
              <a:rPr lang="en-US" dirty="0"/>
            </a:br>
            <a:r>
              <a:rPr lang="en-US" dirty="0"/>
              <a:t>Engineering</a:t>
            </a:r>
            <a:br>
              <a:rPr lang="en-US" dirty="0"/>
            </a:br>
            <a:r>
              <a:rPr lang="en-US" dirty="0"/>
              <a:t>with</a:t>
            </a:r>
            <a:br>
              <a:rPr lang="en-US" dirty="0"/>
            </a:br>
            <a:r>
              <a:rPr lang="en-US" dirty="0"/>
              <a:t>ChatGPT</a:t>
            </a:r>
            <a:br>
              <a:rPr lang="en-US" dirty="0"/>
            </a:br>
            <a:br>
              <a:rPr lang="en-US" dirty="0"/>
            </a:br>
            <a:r>
              <a:rPr lang="en-US" dirty="0"/>
              <a:t>Part 2</a:t>
            </a:r>
          </a:p>
        </p:txBody>
      </p:sp>
      <p:pic>
        <p:nvPicPr>
          <p:cNvPr id="7" name="Picture 6">
            <a:extLst>
              <a:ext uri="{FF2B5EF4-FFF2-40B4-BE49-F238E27FC236}">
                <a16:creationId xmlns:a16="http://schemas.microsoft.com/office/drawing/2014/main" id="{BB093715-45A5-1B8E-0499-F2A3A59D5DCD}"/>
              </a:ext>
            </a:extLst>
          </p:cNvPr>
          <p:cNvPicPr>
            <a:picLocks noChangeAspect="1"/>
          </p:cNvPicPr>
          <p:nvPr/>
        </p:nvPicPr>
        <p:blipFill>
          <a:blip r:embed="rId3"/>
          <a:stretch>
            <a:fillRect/>
          </a:stretch>
        </p:blipFill>
        <p:spPr>
          <a:xfrm>
            <a:off x="5421135" y="0"/>
            <a:ext cx="6763780" cy="6871453"/>
          </a:xfrm>
          <a:prstGeom prst="rect">
            <a:avLst/>
          </a:prstGeom>
        </p:spPr>
      </p:pic>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689989" y="5369442"/>
            <a:ext cx="1502011" cy="1502011"/>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BE15-A7E3-1C48-7E82-4254C5D0CF2B}"/>
              </a:ext>
            </a:extLst>
          </p:cNvPr>
          <p:cNvSpPr>
            <a:spLocks noGrp="1"/>
          </p:cNvSpPr>
          <p:nvPr>
            <p:ph type="title"/>
          </p:nvPr>
        </p:nvSpPr>
        <p:spPr/>
        <p:txBody>
          <a:bodyPr/>
          <a:lstStyle/>
          <a:p>
            <a:r>
              <a:rPr lang="en-US" dirty="0"/>
              <a:t>Positioning</a:t>
            </a:r>
          </a:p>
        </p:txBody>
      </p:sp>
      <p:pic>
        <p:nvPicPr>
          <p:cNvPr id="4098" name="Picture 2">
            <a:extLst>
              <a:ext uri="{FF2B5EF4-FFF2-40B4-BE49-F238E27FC236}">
                <a16:creationId xmlns:a16="http://schemas.microsoft.com/office/drawing/2014/main" id="{15AA0F99-A26E-837D-AA71-C358124CE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112" y="266700"/>
            <a:ext cx="66675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20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9578-6981-E834-0504-DAAF6012CE00}"/>
              </a:ext>
            </a:extLst>
          </p:cNvPr>
          <p:cNvSpPr>
            <a:spLocks noGrp="1"/>
          </p:cNvSpPr>
          <p:nvPr>
            <p:ph type="title"/>
          </p:nvPr>
        </p:nvSpPr>
        <p:spPr/>
        <p:txBody>
          <a:bodyPr/>
          <a:lstStyle/>
          <a:p>
            <a:r>
              <a:rPr lang="en-US" dirty="0"/>
              <a:t>Prediction</a:t>
            </a:r>
          </a:p>
        </p:txBody>
      </p:sp>
      <p:pic>
        <p:nvPicPr>
          <p:cNvPr id="5122" name="Picture 2">
            <a:extLst>
              <a:ext uri="{FF2B5EF4-FFF2-40B4-BE49-F238E27FC236}">
                <a16:creationId xmlns:a16="http://schemas.microsoft.com/office/drawing/2014/main" id="{EE42627A-2E8D-C097-72B5-AE981F971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80" y="238125"/>
            <a:ext cx="66675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562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36C2-36FA-30C1-EA65-4B6E48D1960A}"/>
              </a:ext>
            </a:extLst>
          </p:cNvPr>
          <p:cNvSpPr>
            <a:spLocks noGrp="1"/>
          </p:cNvSpPr>
          <p:nvPr>
            <p:ph type="title"/>
          </p:nvPr>
        </p:nvSpPr>
        <p:spPr/>
        <p:txBody>
          <a:bodyPr/>
          <a:lstStyle/>
          <a:p>
            <a:r>
              <a:rPr lang="en-US" dirty="0"/>
              <a:t>Prediction</a:t>
            </a:r>
            <a:br>
              <a:rPr lang="en-US" dirty="0"/>
            </a:br>
            <a:r>
              <a:rPr lang="en-US" dirty="0"/>
              <a:t>simplified</a:t>
            </a:r>
          </a:p>
        </p:txBody>
      </p:sp>
      <p:pic>
        <p:nvPicPr>
          <p:cNvPr id="6146" name="Picture 2">
            <a:extLst>
              <a:ext uri="{FF2B5EF4-FFF2-40B4-BE49-F238E27FC236}">
                <a16:creationId xmlns:a16="http://schemas.microsoft.com/office/drawing/2014/main" id="{1193AEB0-EEB3-7D58-B5C4-63F50FD47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638" y="1903970"/>
            <a:ext cx="7568724" cy="472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4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A884-97CF-0146-F8C7-5814102B1119}"/>
              </a:ext>
            </a:extLst>
          </p:cNvPr>
          <p:cNvSpPr>
            <a:spLocks noGrp="1"/>
          </p:cNvSpPr>
          <p:nvPr>
            <p:ph type="title"/>
          </p:nvPr>
        </p:nvSpPr>
        <p:spPr/>
        <p:txBody>
          <a:bodyPr/>
          <a:lstStyle/>
          <a:p>
            <a:r>
              <a:rPr lang="en-US" dirty="0"/>
              <a:t>Prediction in action</a:t>
            </a:r>
          </a:p>
        </p:txBody>
      </p:sp>
      <p:pic>
        <p:nvPicPr>
          <p:cNvPr id="3" name="Picture 2">
            <a:extLst>
              <a:ext uri="{FF2B5EF4-FFF2-40B4-BE49-F238E27FC236}">
                <a16:creationId xmlns:a16="http://schemas.microsoft.com/office/drawing/2014/main" id="{07BC584F-8887-A34C-1653-9A0F7DDB742E}"/>
              </a:ext>
            </a:extLst>
          </p:cNvPr>
          <p:cNvPicPr>
            <a:picLocks noChangeAspect="1"/>
          </p:cNvPicPr>
          <p:nvPr/>
        </p:nvPicPr>
        <p:blipFill>
          <a:blip r:embed="rId2"/>
          <a:stretch>
            <a:fillRect/>
          </a:stretch>
        </p:blipFill>
        <p:spPr>
          <a:xfrm>
            <a:off x="580015" y="1602191"/>
            <a:ext cx="5809524" cy="5161905"/>
          </a:xfrm>
          <a:prstGeom prst="rect">
            <a:avLst/>
          </a:prstGeom>
        </p:spPr>
      </p:pic>
      <p:pic>
        <p:nvPicPr>
          <p:cNvPr id="5" name="Picture 4">
            <a:extLst>
              <a:ext uri="{FF2B5EF4-FFF2-40B4-BE49-F238E27FC236}">
                <a16:creationId xmlns:a16="http://schemas.microsoft.com/office/drawing/2014/main" id="{1CFA3F50-CDB9-18AA-C9E2-D1FEE0F69A5B}"/>
              </a:ext>
            </a:extLst>
          </p:cNvPr>
          <p:cNvPicPr>
            <a:picLocks noChangeAspect="1"/>
          </p:cNvPicPr>
          <p:nvPr/>
        </p:nvPicPr>
        <p:blipFill>
          <a:blip r:embed="rId3"/>
          <a:stretch>
            <a:fillRect/>
          </a:stretch>
        </p:blipFill>
        <p:spPr>
          <a:xfrm>
            <a:off x="6473319" y="1602191"/>
            <a:ext cx="5504762" cy="3390476"/>
          </a:xfrm>
          <a:prstGeom prst="rect">
            <a:avLst/>
          </a:prstGeom>
        </p:spPr>
      </p:pic>
    </p:spTree>
    <p:extLst>
      <p:ext uri="{BB962C8B-B14F-4D97-AF65-F5344CB8AC3E}">
        <p14:creationId xmlns:p14="http://schemas.microsoft.com/office/powerpoint/2010/main" val="208682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897F-10A0-7487-D4CC-E428474A3088}"/>
              </a:ext>
            </a:extLst>
          </p:cNvPr>
          <p:cNvSpPr>
            <a:spLocks noGrp="1"/>
          </p:cNvSpPr>
          <p:nvPr>
            <p:ph type="title"/>
          </p:nvPr>
        </p:nvSpPr>
        <p:spPr>
          <a:xfrm>
            <a:off x="1141411" y="232629"/>
            <a:ext cx="9906000" cy="1477961"/>
          </a:xfrm>
        </p:spPr>
        <p:txBody>
          <a:bodyPr>
            <a:normAutofit fontScale="90000"/>
          </a:bodyPr>
          <a:lstStyle/>
          <a:p>
            <a:r>
              <a:rPr lang="en-US" dirty="0"/>
              <a:t>What does this have </a:t>
            </a:r>
            <a:br>
              <a:rPr lang="en-US" dirty="0"/>
            </a:br>
            <a:r>
              <a:rPr lang="en-US" dirty="0"/>
              <a:t>to do with </a:t>
            </a:r>
            <a:br>
              <a:rPr lang="en-US" dirty="0"/>
            </a:br>
            <a:r>
              <a:rPr lang="en-US" dirty="0"/>
              <a:t>prompt design?</a:t>
            </a:r>
          </a:p>
        </p:txBody>
      </p:sp>
      <p:sp>
        <p:nvSpPr>
          <p:cNvPr id="3" name="Text Placeholder 2">
            <a:extLst>
              <a:ext uri="{FF2B5EF4-FFF2-40B4-BE49-F238E27FC236}">
                <a16:creationId xmlns:a16="http://schemas.microsoft.com/office/drawing/2014/main" id="{869C3DDF-8E7B-176A-840B-4D03EF2B875D}"/>
              </a:ext>
            </a:extLst>
          </p:cNvPr>
          <p:cNvSpPr>
            <a:spLocks noGrp="1"/>
          </p:cNvSpPr>
          <p:nvPr>
            <p:ph type="body" idx="1"/>
          </p:nvPr>
        </p:nvSpPr>
        <p:spPr>
          <a:xfrm>
            <a:off x="1721429" y="1952201"/>
            <a:ext cx="3201982" cy="418299"/>
          </a:xfrm>
        </p:spPr>
        <p:txBody>
          <a:bodyPr>
            <a:normAutofit fontScale="70000" lnSpcReduction="20000"/>
          </a:bodyPr>
          <a:lstStyle/>
          <a:p>
            <a:r>
              <a:rPr lang="en-US" dirty="0"/>
              <a:t>Few relevant tokens</a:t>
            </a:r>
          </a:p>
        </p:txBody>
      </p:sp>
      <p:sp>
        <p:nvSpPr>
          <p:cNvPr id="5" name="Text Placeholder 4">
            <a:extLst>
              <a:ext uri="{FF2B5EF4-FFF2-40B4-BE49-F238E27FC236}">
                <a16:creationId xmlns:a16="http://schemas.microsoft.com/office/drawing/2014/main" id="{6C2070AF-BE8A-DE49-35D2-6DBC127945C9}"/>
              </a:ext>
            </a:extLst>
          </p:cNvPr>
          <p:cNvSpPr>
            <a:spLocks noGrp="1"/>
          </p:cNvSpPr>
          <p:nvPr>
            <p:ph type="body" sz="quarter" idx="3"/>
          </p:nvPr>
        </p:nvSpPr>
        <p:spPr>
          <a:xfrm>
            <a:off x="6923745" y="295096"/>
            <a:ext cx="2630070" cy="419086"/>
          </a:xfrm>
        </p:spPr>
        <p:txBody>
          <a:bodyPr>
            <a:normAutofit fontScale="70000" lnSpcReduction="20000"/>
          </a:bodyPr>
          <a:lstStyle/>
          <a:p>
            <a:r>
              <a:rPr lang="en-US" dirty="0"/>
              <a:t>Many relevant tokens</a:t>
            </a:r>
          </a:p>
        </p:txBody>
      </p:sp>
      <p:pic>
        <p:nvPicPr>
          <p:cNvPr id="10" name="Picture 9">
            <a:extLst>
              <a:ext uri="{FF2B5EF4-FFF2-40B4-BE49-F238E27FC236}">
                <a16:creationId xmlns:a16="http://schemas.microsoft.com/office/drawing/2014/main" id="{9272DDB0-8ED9-9356-297C-3A928ECE2BD9}"/>
              </a:ext>
            </a:extLst>
          </p:cNvPr>
          <p:cNvPicPr>
            <a:picLocks noChangeAspect="1"/>
          </p:cNvPicPr>
          <p:nvPr/>
        </p:nvPicPr>
        <p:blipFill>
          <a:blip r:embed="rId2"/>
          <a:stretch>
            <a:fillRect/>
          </a:stretch>
        </p:blipFill>
        <p:spPr>
          <a:xfrm>
            <a:off x="1721429" y="2370500"/>
            <a:ext cx="3895584" cy="4414995"/>
          </a:xfrm>
          <a:prstGeom prst="rect">
            <a:avLst/>
          </a:prstGeom>
        </p:spPr>
      </p:pic>
      <p:pic>
        <p:nvPicPr>
          <p:cNvPr id="12" name="Picture 11">
            <a:extLst>
              <a:ext uri="{FF2B5EF4-FFF2-40B4-BE49-F238E27FC236}">
                <a16:creationId xmlns:a16="http://schemas.microsoft.com/office/drawing/2014/main" id="{C92106FA-585D-CBC6-2907-2E9C876127D9}"/>
              </a:ext>
            </a:extLst>
          </p:cNvPr>
          <p:cNvPicPr>
            <a:picLocks noChangeAspect="1"/>
          </p:cNvPicPr>
          <p:nvPr/>
        </p:nvPicPr>
        <p:blipFill>
          <a:blip r:embed="rId3"/>
          <a:stretch>
            <a:fillRect/>
          </a:stretch>
        </p:blipFill>
        <p:spPr>
          <a:xfrm>
            <a:off x="6923745" y="724667"/>
            <a:ext cx="4057143" cy="6133333"/>
          </a:xfrm>
          <a:prstGeom prst="rect">
            <a:avLst/>
          </a:prstGeom>
        </p:spPr>
      </p:pic>
    </p:spTree>
    <p:extLst>
      <p:ext uri="{BB962C8B-B14F-4D97-AF65-F5344CB8AC3E}">
        <p14:creationId xmlns:p14="http://schemas.microsoft.com/office/powerpoint/2010/main" val="721764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62FFE0-7177-13CD-07D1-A531D7DF08C2}"/>
              </a:ext>
            </a:extLst>
          </p:cNvPr>
          <p:cNvSpPr>
            <a:spLocks noGrp="1"/>
          </p:cNvSpPr>
          <p:nvPr>
            <p:ph type="title"/>
          </p:nvPr>
        </p:nvSpPr>
        <p:spPr/>
        <p:txBody>
          <a:bodyPr/>
          <a:lstStyle/>
          <a:p>
            <a:r>
              <a:rPr lang="en-US" dirty="0"/>
              <a:t>Spelling matters</a:t>
            </a:r>
          </a:p>
        </p:txBody>
      </p:sp>
      <p:pic>
        <p:nvPicPr>
          <p:cNvPr id="9" name="Picture 8">
            <a:extLst>
              <a:ext uri="{FF2B5EF4-FFF2-40B4-BE49-F238E27FC236}">
                <a16:creationId xmlns:a16="http://schemas.microsoft.com/office/drawing/2014/main" id="{5C674B44-DC96-4814-CA10-0656AF7F83E8}"/>
              </a:ext>
            </a:extLst>
          </p:cNvPr>
          <p:cNvPicPr>
            <a:picLocks noChangeAspect="1"/>
          </p:cNvPicPr>
          <p:nvPr/>
        </p:nvPicPr>
        <p:blipFill>
          <a:blip r:embed="rId2"/>
          <a:stretch>
            <a:fillRect/>
          </a:stretch>
        </p:blipFill>
        <p:spPr>
          <a:xfrm>
            <a:off x="1141413" y="1677048"/>
            <a:ext cx="3898673" cy="4776753"/>
          </a:xfrm>
          <a:prstGeom prst="rect">
            <a:avLst/>
          </a:prstGeom>
        </p:spPr>
      </p:pic>
      <p:pic>
        <p:nvPicPr>
          <p:cNvPr id="13" name="Picture 12">
            <a:extLst>
              <a:ext uri="{FF2B5EF4-FFF2-40B4-BE49-F238E27FC236}">
                <a16:creationId xmlns:a16="http://schemas.microsoft.com/office/drawing/2014/main" id="{5CD72962-956A-A511-F764-5C5846965E90}"/>
              </a:ext>
            </a:extLst>
          </p:cNvPr>
          <p:cNvPicPr>
            <a:picLocks noChangeAspect="1"/>
          </p:cNvPicPr>
          <p:nvPr/>
        </p:nvPicPr>
        <p:blipFill>
          <a:blip r:embed="rId3"/>
          <a:stretch>
            <a:fillRect/>
          </a:stretch>
        </p:blipFill>
        <p:spPr>
          <a:xfrm>
            <a:off x="5324780" y="1677048"/>
            <a:ext cx="4277440" cy="4776753"/>
          </a:xfrm>
          <a:prstGeom prst="rect">
            <a:avLst/>
          </a:prstGeom>
        </p:spPr>
      </p:pic>
    </p:spTree>
    <p:extLst>
      <p:ext uri="{BB962C8B-B14F-4D97-AF65-F5344CB8AC3E}">
        <p14:creationId xmlns:p14="http://schemas.microsoft.com/office/powerpoint/2010/main" val="622613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162574-1E8F-E20E-07EF-BD947555075B}"/>
              </a:ext>
            </a:extLst>
          </p:cNvPr>
          <p:cNvSpPr>
            <a:spLocks noGrp="1"/>
          </p:cNvSpPr>
          <p:nvPr>
            <p:ph type="title"/>
          </p:nvPr>
        </p:nvSpPr>
        <p:spPr/>
        <p:txBody>
          <a:bodyPr/>
          <a:lstStyle/>
          <a:p>
            <a:r>
              <a:rPr lang="en-US" dirty="0"/>
              <a:t>temperature</a:t>
            </a:r>
          </a:p>
        </p:txBody>
      </p:sp>
    </p:spTree>
    <p:extLst>
      <p:ext uri="{BB962C8B-B14F-4D97-AF65-F5344CB8AC3E}">
        <p14:creationId xmlns:p14="http://schemas.microsoft.com/office/powerpoint/2010/main" val="2624489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660D-E3FE-42D9-7C51-EAAE9E57AAD0}"/>
              </a:ext>
            </a:extLst>
          </p:cNvPr>
          <p:cNvSpPr>
            <a:spLocks noGrp="1"/>
          </p:cNvSpPr>
          <p:nvPr>
            <p:ph type="title"/>
          </p:nvPr>
        </p:nvSpPr>
        <p:spPr/>
        <p:txBody>
          <a:bodyPr>
            <a:normAutofit fontScale="90000"/>
          </a:bodyPr>
          <a:lstStyle/>
          <a:p>
            <a:r>
              <a:rPr lang="en-US" dirty="0"/>
              <a:t>Why isn’t the</a:t>
            </a:r>
            <a:br>
              <a:rPr lang="en-US" dirty="0"/>
            </a:br>
            <a:r>
              <a:rPr lang="en-US" dirty="0"/>
              <a:t>answer the same</a:t>
            </a:r>
            <a:br>
              <a:rPr lang="en-US" dirty="0"/>
            </a:br>
            <a:r>
              <a:rPr lang="en-US" dirty="0"/>
              <a:t>every time?</a:t>
            </a:r>
          </a:p>
        </p:txBody>
      </p:sp>
      <p:pic>
        <p:nvPicPr>
          <p:cNvPr id="11" name="Picture 10">
            <a:extLst>
              <a:ext uri="{FF2B5EF4-FFF2-40B4-BE49-F238E27FC236}">
                <a16:creationId xmlns:a16="http://schemas.microsoft.com/office/drawing/2014/main" id="{F29723D9-45CC-8A86-B864-6FAF2D46DCC4}"/>
              </a:ext>
            </a:extLst>
          </p:cNvPr>
          <p:cNvPicPr>
            <a:picLocks noChangeAspect="1"/>
          </p:cNvPicPr>
          <p:nvPr/>
        </p:nvPicPr>
        <p:blipFill>
          <a:blip r:embed="rId3"/>
          <a:stretch>
            <a:fillRect/>
          </a:stretch>
        </p:blipFill>
        <p:spPr>
          <a:xfrm>
            <a:off x="1056026" y="2144223"/>
            <a:ext cx="6742857" cy="4438095"/>
          </a:xfrm>
          <a:prstGeom prst="rect">
            <a:avLst/>
          </a:prstGeom>
        </p:spPr>
      </p:pic>
      <p:pic>
        <p:nvPicPr>
          <p:cNvPr id="4" name="Picture 3">
            <a:extLst>
              <a:ext uri="{FF2B5EF4-FFF2-40B4-BE49-F238E27FC236}">
                <a16:creationId xmlns:a16="http://schemas.microsoft.com/office/drawing/2014/main" id="{67BC9C27-A76C-834E-7A5A-9955F055DA3B}"/>
              </a:ext>
            </a:extLst>
          </p:cNvPr>
          <p:cNvPicPr>
            <a:picLocks noChangeAspect="1"/>
          </p:cNvPicPr>
          <p:nvPr/>
        </p:nvPicPr>
        <p:blipFill>
          <a:blip r:embed="rId4"/>
          <a:stretch>
            <a:fillRect/>
          </a:stretch>
        </p:blipFill>
        <p:spPr>
          <a:xfrm>
            <a:off x="8176372" y="658509"/>
            <a:ext cx="2495238" cy="5923809"/>
          </a:xfrm>
          <a:prstGeom prst="rect">
            <a:avLst/>
          </a:prstGeom>
        </p:spPr>
      </p:pic>
    </p:spTree>
    <p:extLst>
      <p:ext uri="{BB962C8B-B14F-4D97-AF65-F5344CB8AC3E}">
        <p14:creationId xmlns:p14="http://schemas.microsoft.com/office/powerpoint/2010/main" val="1690472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9470-8BA3-243F-CCC2-70DE15680E44}"/>
              </a:ext>
            </a:extLst>
          </p:cNvPr>
          <p:cNvSpPr>
            <a:spLocks noGrp="1"/>
          </p:cNvSpPr>
          <p:nvPr>
            <p:ph type="title"/>
          </p:nvPr>
        </p:nvSpPr>
        <p:spPr/>
        <p:txBody>
          <a:bodyPr/>
          <a:lstStyle/>
          <a:p>
            <a:r>
              <a:rPr lang="en-US" dirty="0"/>
              <a:t>temperature</a:t>
            </a:r>
          </a:p>
        </p:txBody>
      </p:sp>
      <p:pic>
        <p:nvPicPr>
          <p:cNvPr id="8" name="Picture 7">
            <a:extLst>
              <a:ext uri="{FF2B5EF4-FFF2-40B4-BE49-F238E27FC236}">
                <a16:creationId xmlns:a16="http://schemas.microsoft.com/office/drawing/2014/main" id="{25FB845D-7A94-7C1D-FF53-646BFBCD5BA1}"/>
              </a:ext>
            </a:extLst>
          </p:cNvPr>
          <p:cNvPicPr>
            <a:picLocks noChangeAspect="1"/>
          </p:cNvPicPr>
          <p:nvPr/>
        </p:nvPicPr>
        <p:blipFill>
          <a:blip r:embed="rId3"/>
          <a:stretch>
            <a:fillRect/>
          </a:stretch>
        </p:blipFill>
        <p:spPr>
          <a:xfrm>
            <a:off x="152999" y="2019078"/>
            <a:ext cx="6038095" cy="3542857"/>
          </a:xfrm>
          <a:prstGeom prst="rect">
            <a:avLst/>
          </a:prstGeom>
        </p:spPr>
      </p:pic>
      <p:pic>
        <p:nvPicPr>
          <p:cNvPr id="10" name="Picture 9">
            <a:extLst>
              <a:ext uri="{FF2B5EF4-FFF2-40B4-BE49-F238E27FC236}">
                <a16:creationId xmlns:a16="http://schemas.microsoft.com/office/drawing/2014/main" id="{F9F5245A-00D4-FEDB-257D-4CBE5F839F30}"/>
              </a:ext>
            </a:extLst>
          </p:cNvPr>
          <p:cNvPicPr>
            <a:picLocks noChangeAspect="1"/>
          </p:cNvPicPr>
          <p:nvPr/>
        </p:nvPicPr>
        <p:blipFill>
          <a:blip r:embed="rId4"/>
          <a:stretch>
            <a:fillRect/>
          </a:stretch>
        </p:blipFill>
        <p:spPr>
          <a:xfrm>
            <a:off x="6483941" y="-5316"/>
            <a:ext cx="4667987" cy="6858000"/>
          </a:xfrm>
          <a:prstGeom prst="rect">
            <a:avLst/>
          </a:prstGeom>
        </p:spPr>
      </p:pic>
    </p:spTree>
    <p:extLst>
      <p:ext uri="{BB962C8B-B14F-4D97-AF65-F5344CB8AC3E}">
        <p14:creationId xmlns:p14="http://schemas.microsoft.com/office/powerpoint/2010/main" val="3598119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6FA91-BBFC-4899-C8F9-FE4061B54698}"/>
              </a:ext>
            </a:extLst>
          </p:cNvPr>
          <p:cNvSpPr>
            <a:spLocks noGrp="1"/>
          </p:cNvSpPr>
          <p:nvPr>
            <p:ph type="title"/>
          </p:nvPr>
        </p:nvSpPr>
        <p:spPr>
          <a:xfrm>
            <a:off x="1141411" y="1419226"/>
            <a:ext cx="2817746" cy="2852737"/>
          </a:xfrm>
        </p:spPr>
        <p:txBody>
          <a:bodyPr/>
          <a:lstStyle/>
          <a:p>
            <a:r>
              <a:rPr lang="en-US" dirty="0"/>
              <a:t>Prompting</a:t>
            </a:r>
          </a:p>
        </p:txBody>
      </p:sp>
      <p:pic>
        <p:nvPicPr>
          <p:cNvPr id="9" name="Picture 8">
            <a:extLst>
              <a:ext uri="{FF2B5EF4-FFF2-40B4-BE49-F238E27FC236}">
                <a16:creationId xmlns:a16="http://schemas.microsoft.com/office/drawing/2014/main" id="{3C19CA49-A807-8518-5319-EEFCC2285B7F}"/>
              </a:ext>
            </a:extLst>
          </p:cNvPr>
          <p:cNvPicPr>
            <a:picLocks noChangeAspect="1"/>
          </p:cNvPicPr>
          <p:nvPr/>
        </p:nvPicPr>
        <p:blipFill>
          <a:blip r:embed="rId3"/>
          <a:stretch>
            <a:fillRect/>
          </a:stretch>
        </p:blipFill>
        <p:spPr>
          <a:xfrm>
            <a:off x="4106697" y="0"/>
            <a:ext cx="6858000" cy="6858000"/>
          </a:xfrm>
          <a:prstGeom prst="rect">
            <a:avLst/>
          </a:prstGeom>
        </p:spPr>
      </p:pic>
    </p:spTree>
    <p:extLst>
      <p:ext uri="{BB962C8B-B14F-4D97-AF65-F5344CB8AC3E}">
        <p14:creationId xmlns:p14="http://schemas.microsoft.com/office/powerpoint/2010/main" val="865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05064"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9" y="2767281"/>
            <a:ext cx="10622603" cy="2554545"/>
          </a:xfrm>
          <a:prstGeom prst="rect">
            <a:avLst/>
          </a:prstGeom>
          <a:solidFill>
            <a:schemeClr val="tx2"/>
          </a:solidFill>
        </p:spPr>
        <p:txBody>
          <a:bodyPr wrap="square">
            <a:spAutoFit/>
          </a:bodyPr>
          <a:lstStyle/>
          <a:p>
            <a:r>
              <a:rPr lang="en-US" sz="4000" dirty="0">
                <a:solidFill>
                  <a:srgbClr val="FFC000"/>
                </a:solidFill>
              </a:rPr>
              <a:t>“Prompt engineering is the process of designing and optimizing prompts to effectively interact with a language model like this one.”</a:t>
            </a:r>
          </a:p>
          <a:p>
            <a:r>
              <a:rPr lang="en-US" sz="4000" dirty="0">
                <a:solidFill>
                  <a:srgbClr val="FFC000"/>
                </a:solidFill>
              </a:rPr>
              <a:t>- ChatGPT</a:t>
            </a:r>
          </a:p>
        </p:txBody>
      </p:sp>
    </p:spTree>
    <p:extLst>
      <p:ext uri="{BB962C8B-B14F-4D97-AF65-F5344CB8AC3E}">
        <p14:creationId xmlns:p14="http://schemas.microsoft.com/office/powerpoint/2010/main" val="11715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4490F-3DD4-D5C1-FF35-00BEDA6F59B0}"/>
              </a:ext>
            </a:extLst>
          </p:cNvPr>
          <p:cNvSpPr>
            <a:spLocks noGrp="1"/>
          </p:cNvSpPr>
          <p:nvPr>
            <p:ph type="title"/>
          </p:nvPr>
        </p:nvSpPr>
        <p:spPr>
          <a:xfrm>
            <a:off x="1141413" y="0"/>
            <a:ext cx="9905998" cy="876693"/>
          </a:xfrm>
        </p:spPr>
        <p:txBody>
          <a:bodyPr/>
          <a:lstStyle/>
          <a:p>
            <a:r>
              <a:rPr lang="en-US" dirty="0"/>
              <a:t>Generated Knowledge</a:t>
            </a:r>
          </a:p>
        </p:txBody>
      </p:sp>
      <p:sp>
        <p:nvSpPr>
          <p:cNvPr id="3" name="Content Placeholder 2">
            <a:extLst>
              <a:ext uri="{FF2B5EF4-FFF2-40B4-BE49-F238E27FC236}">
                <a16:creationId xmlns:a16="http://schemas.microsoft.com/office/drawing/2014/main" id="{035B36D1-E6D4-A4B8-091E-2539AD62067A}"/>
              </a:ext>
            </a:extLst>
          </p:cNvPr>
          <p:cNvSpPr>
            <a:spLocks noGrp="1"/>
          </p:cNvSpPr>
          <p:nvPr>
            <p:ph idx="1"/>
          </p:nvPr>
        </p:nvSpPr>
        <p:spPr>
          <a:xfrm>
            <a:off x="1216829" y="876693"/>
            <a:ext cx="9905998" cy="5901178"/>
          </a:xfrm>
        </p:spPr>
        <p:txBody>
          <a:bodyPr>
            <a:normAutofit fontScale="92500" lnSpcReduction="10000"/>
          </a:bodyPr>
          <a:lstStyle/>
          <a:p>
            <a:pPr marL="0" indent="0" algn="l">
              <a:buNone/>
            </a:pPr>
            <a:r>
              <a:rPr lang="en-US" sz="1600" dirty="0">
                <a:latin typeface="Arial Rounded MT Bold" panose="020F0704030504030204" pitchFamily="34" charset="0"/>
              </a:rPr>
              <a:t>Generated Knowledge Prompting is designed to enhance the performance of commonsense reasoning. It involves two steps: first, generating relevant knowledge statements, and second, using these statements to inform and enhance the model's response to a particular question or task. </a:t>
            </a:r>
          </a:p>
          <a:p>
            <a:pPr marL="0" indent="0" algn="l">
              <a:buNone/>
            </a:pPr>
            <a:endParaRPr lang="en-US" sz="1600" dirty="0">
              <a:latin typeface="Arial Rounded MT Bold" panose="020F0704030504030204" pitchFamily="34" charset="0"/>
            </a:endParaRPr>
          </a:p>
          <a:p>
            <a:pPr marL="0" indent="0" algn="l">
              <a:buNone/>
            </a:pPr>
            <a:r>
              <a:rPr lang="en-US" sz="1600" dirty="0">
                <a:latin typeface="Arial Rounded MT Bold" panose="020F0704030504030204" pitchFamily="34" charset="0"/>
              </a:rPr>
              <a:t>Pros:</a:t>
            </a:r>
          </a:p>
          <a:p>
            <a:pPr marL="0" indent="0" algn="l">
              <a:buNone/>
            </a:pPr>
            <a:r>
              <a:rPr lang="en-US" sz="1600" dirty="0">
                <a:latin typeface="Arial Rounded MT Bold" panose="020F0704030504030204" pitchFamily="34" charset="0"/>
              </a:rPr>
              <a:t>Improves large-scale model performance on commonsense reasoning tasks without task-specific supervision or structured knowledge bases.</a:t>
            </a:r>
          </a:p>
          <a:p>
            <a:pPr marL="0" indent="0" algn="l">
              <a:buNone/>
            </a:pPr>
            <a:r>
              <a:rPr lang="en-US" sz="1600" dirty="0">
                <a:latin typeface="Arial Rounded MT Bold" panose="020F0704030504030204" pitchFamily="34" charset="0"/>
              </a:rPr>
              <a:t>Flexible method, applicable across different tasks and datasets.</a:t>
            </a:r>
          </a:p>
          <a:p>
            <a:pPr marL="0" indent="0" algn="l">
              <a:buNone/>
            </a:pPr>
            <a:endParaRPr lang="en-US" sz="1600" dirty="0">
              <a:latin typeface="Arial Rounded MT Bold" panose="020F0704030504030204" pitchFamily="34" charset="0"/>
            </a:endParaRPr>
          </a:p>
          <a:p>
            <a:pPr marL="0" indent="0" algn="l">
              <a:buNone/>
            </a:pPr>
            <a:r>
              <a:rPr lang="en-US" sz="1600" dirty="0">
                <a:latin typeface="Arial Rounded MT Bold" panose="020F0704030504030204" pitchFamily="34" charset="0"/>
              </a:rPr>
              <a:t>Cons:</a:t>
            </a:r>
          </a:p>
          <a:p>
            <a:pPr marL="0" indent="0" algn="l">
              <a:buNone/>
            </a:pPr>
            <a:r>
              <a:rPr lang="en-US" sz="1600" dirty="0">
                <a:latin typeface="Arial Rounded MT Bold" panose="020F0704030504030204" pitchFamily="34" charset="0"/>
              </a:rPr>
              <a:t>Relies on the quality and quantity of generated knowledge, which may vary.</a:t>
            </a:r>
          </a:p>
          <a:p>
            <a:pPr marL="0" indent="0" algn="l">
              <a:buNone/>
            </a:pPr>
            <a:r>
              <a:rPr lang="en-US" sz="1600" dirty="0">
                <a:latin typeface="Arial Rounded MT Bold" panose="020F0704030504030204" pitchFamily="34" charset="0"/>
              </a:rPr>
              <a:t>Limited to the knowledge that can be generated by the language model itself.</a:t>
            </a:r>
          </a:p>
          <a:p>
            <a:pPr marL="0" indent="0" algn="l">
              <a:buNone/>
            </a:pPr>
            <a:endParaRPr lang="en-US" sz="1600" dirty="0">
              <a:latin typeface="Arial Rounded MT Bold" panose="020F0704030504030204" pitchFamily="34" charset="0"/>
            </a:endParaRPr>
          </a:p>
          <a:p>
            <a:pPr marL="0" indent="0" algn="l">
              <a:buNone/>
            </a:pPr>
            <a:r>
              <a:rPr lang="en-US" sz="1600" dirty="0">
                <a:latin typeface="Arial Rounded MT Bold" panose="020F0704030504030204" pitchFamily="34" charset="0"/>
              </a:rPr>
              <a:t>Use-Cases:</a:t>
            </a:r>
          </a:p>
          <a:p>
            <a:pPr marL="0" indent="0" algn="l">
              <a:buNone/>
            </a:pPr>
            <a:r>
              <a:rPr lang="en-US" sz="1600" dirty="0">
                <a:latin typeface="Arial Rounded MT Bold" panose="020F0704030504030204" pitchFamily="34" charset="0"/>
              </a:rPr>
              <a:t>Enhancing AI models' ability to perform commonsense reasoning in various contexts.</a:t>
            </a:r>
          </a:p>
          <a:p>
            <a:pPr marL="0" indent="0" algn="l">
              <a:buNone/>
            </a:pPr>
            <a:r>
              <a:rPr lang="en-US" sz="1600" dirty="0">
                <a:latin typeface="Arial Rounded MT Bold" panose="020F0704030504030204" pitchFamily="34" charset="0"/>
              </a:rPr>
              <a:t>Applicable in scenarios where structured knowledge bases are unavailable or insufficient.</a:t>
            </a:r>
            <a:endParaRPr lang="en-US" sz="1600" dirty="0"/>
          </a:p>
        </p:txBody>
      </p:sp>
    </p:spTree>
    <p:extLst>
      <p:ext uri="{BB962C8B-B14F-4D97-AF65-F5344CB8AC3E}">
        <p14:creationId xmlns:p14="http://schemas.microsoft.com/office/powerpoint/2010/main" val="108342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9265-F42E-B3B3-B08A-5680C3CB7E1E}"/>
              </a:ext>
            </a:extLst>
          </p:cNvPr>
          <p:cNvSpPr>
            <a:spLocks noGrp="1"/>
          </p:cNvSpPr>
          <p:nvPr>
            <p:ph type="title"/>
          </p:nvPr>
        </p:nvSpPr>
        <p:spPr/>
        <p:txBody>
          <a:bodyPr/>
          <a:lstStyle/>
          <a:p>
            <a:r>
              <a:rPr lang="en-US" dirty="0"/>
              <a:t>Generated Knowledge Origin</a:t>
            </a:r>
          </a:p>
        </p:txBody>
      </p:sp>
      <p:pic>
        <p:nvPicPr>
          <p:cNvPr id="5" name="Picture 4">
            <a:extLst>
              <a:ext uri="{FF2B5EF4-FFF2-40B4-BE49-F238E27FC236}">
                <a16:creationId xmlns:a16="http://schemas.microsoft.com/office/drawing/2014/main" id="{BFD3056F-EE94-7276-E9D5-3269344E5420}"/>
              </a:ext>
            </a:extLst>
          </p:cNvPr>
          <p:cNvPicPr>
            <a:picLocks noChangeAspect="1"/>
          </p:cNvPicPr>
          <p:nvPr/>
        </p:nvPicPr>
        <p:blipFill>
          <a:blip r:embed="rId3"/>
          <a:stretch>
            <a:fillRect/>
          </a:stretch>
        </p:blipFill>
        <p:spPr>
          <a:xfrm>
            <a:off x="2459712" y="1842148"/>
            <a:ext cx="7272577" cy="4712630"/>
          </a:xfrm>
          <a:prstGeom prst="rect">
            <a:avLst/>
          </a:prstGeom>
        </p:spPr>
      </p:pic>
    </p:spTree>
    <p:extLst>
      <p:ext uri="{BB962C8B-B14F-4D97-AF65-F5344CB8AC3E}">
        <p14:creationId xmlns:p14="http://schemas.microsoft.com/office/powerpoint/2010/main" val="68977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D981-41D8-E264-2269-BA09EB1FA3FF}"/>
              </a:ext>
            </a:extLst>
          </p:cNvPr>
          <p:cNvSpPr>
            <a:spLocks noGrp="1"/>
          </p:cNvSpPr>
          <p:nvPr>
            <p:ph type="title"/>
          </p:nvPr>
        </p:nvSpPr>
        <p:spPr>
          <a:xfrm>
            <a:off x="1141413" y="288577"/>
            <a:ext cx="9905998" cy="1478570"/>
          </a:xfrm>
        </p:spPr>
        <p:txBody>
          <a:bodyPr/>
          <a:lstStyle/>
          <a:p>
            <a:r>
              <a:rPr lang="en-US" dirty="0"/>
              <a:t>Generated Knowledge</a:t>
            </a:r>
          </a:p>
        </p:txBody>
      </p:sp>
      <p:pic>
        <p:nvPicPr>
          <p:cNvPr id="5" name="Picture 4">
            <a:extLst>
              <a:ext uri="{FF2B5EF4-FFF2-40B4-BE49-F238E27FC236}">
                <a16:creationId xmlns:a16="http://schemas.microsoft.com/office/drawing/2014/main" id="{5180712F-1B8A-256C-4D0A-7EC5BC6D2F25}"/>
              </a:ext>
            </a:extLst>
          </p:cNvPr>
          <p:cNvPicPr>
            <a:picLocks noChangeAspect="1"/>
          </p:cNvPicPr>
          <p:nvPr/>
        </p:nvPicPr>
        <p:blipFill>
          <a:blip r:embed="rId3"/>
          <a:stretch>
            <a:fillRect/>
          </a:stretch>
        </p:blipFill>
        <p:spPr>
          <a:xfrm>
            <a:off x="174270" y="1767147"/>
            <a:ext cx="5885714" cy="3447619"/>
          </a:xfrm>
          <a:prstGeom prst="rect">
            <a:avLst/>
          </a:prstGeom>
        </p:spPr>
      </p:pic>
      <p:pic>
        <p:nvPicPr>
          <p:cNvPr id="7" name="Picture 6">
            <a:extLst>
              <a:ext uri="{FF2B5EF4-FFF2-40B4-BE49-F238E27FC236}">
                <a16:creationId xmlns:a16="http://schemas.microsoft.com/office/drawing/2014/main" id="{9EFAEACE-A5D4-5FEA-11E4-7A2715242175}"/>
              </a:ext>
            </a:extLst>
          </p:cNvPr>
          <p:cNvPicPr>
            <a:picLocks noChangeAspect="1"/>
          </p:cNvPicPr>
          <p:nvPr/>
        </p:nvPicPr>
        <p:blipFill>
          <a:blip r:embed="rId4"/>
          <a:stretch>
            <a:fillRect/>
          </a:stretch>
        </p:blipFill>
        <p:spPr>
          <a:xfrm>
            <a:off x="6155650" y="1767147"/>
            <a:ext cx="5866667" cy="4171429"/>
          </a:xfrm>
          <a:prstGeom prst="rect">
            <a:avLst/>
          </a:prstGeom>
        </p:spPr>
      </p:pic>
    </p:spTree>
    <p:extLst>
      <p:ext uri="{BB962C8B-B14F-4D97-AF65-F5344CB8AC3E}">
        <p14:creationId xmlns:p14="http://schemas.microsoft.com/office/powerpoint/2010/main" val="2734484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3C8B-5065-5F18-D681-2270FAEF822D}"/>
              </a:ext>
            </a:extLst>
          </p:cNvPr>
          <p:cNvSpPr>
            <a:spLocks noGrp="1"/>
          </p:cNvSpPr>
          <p:nvPr>
            <p:ph type="title"/>
          </p:nvPr>
        </p:nvSpPr>
        <p:spPr/>
        <p:txBody>
          <a:bodyPr/>
          <a:lstStyle/>
          <a:p>
            <a:r>
              <a:rPr lang="en-US" dirty="0"/>
              <a:t>Zero-Shot</a:t>
            </a:r>
          </a:p>
        </p:txBody>
      </p:sp>
      <p:sp>
        <p:nvSpPr>
          <p:cNvPr id="5" name="Content Placeholder 4">
            <a:extLst>
              <a:ext uri="{FF2B5EF4-FFF2-40B4-BE49-F238E27FC236}">
                <a16:creationId xmlns:a16="http://schemas.microsoft.com/office/drawing/2014/main" id="{DA153FFD-CC40-8A9F-176B-D1EE515C6023}"/>
              </a:ext>
            </a:extLst>
          </p:cNvPr>
          <p:cNvSpPr>
            <a:spLocks noGrp="1"/>
          </p:cNvSpPr>
          <p:nvPr>
            <p:ph idx="1"/>
          </p:nvPr>
        </p:nvSpPr>
        <p:spPr>
          <a:xfrm>
            <a:off x="1172234" y="1684963"/>
            <a:ext cx="9905999" cy="4952144"/>
          </a:xfrm>
        </p:spPr>
        <p:txBody>
          <a:bodyPr>
            <a:normAutofit fontScale="92500" lnSpcReduction="20000"/>
          </a:bodyPr>
          <a:lstStyle/>
          <a:p>
            <a:pPr marL="0" indent="0">
              <a:buNone/>
            </a:pPr>
            <a:r>
              <a:rPr lang="en-US" sz="1600" dirty="0">
                <a:latin typeface="Arial Rounded MT Bold" panose="020F0704030504030204" pitchFamily="34" charset="0"/>
              </a:rPr>
              <a:t>Zero-shot prompting refers to the practice of giving a prompt to the model that it hasn’t been explicitly trained on, yet the model can still produce the desired output.</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Pros:</a:t>
            </a:r>
          </a:p>
          <a:p>
            <a:pPr marL="0" indent="0">
              <a:buNone/>
            </a:pPr>
            <a:r>
              <a:rPr lang="en-US" sz="1600" dirty="0">
                <a:latin typeface="Arial Rounded MT Bold" panose="020F0704030504030204" pitchFamily="34" charset="0"/>
              </a:rPr>
              <a:t>Can be used to generate a wide variety of outputs without needing explicit training data.</a:t>
            </a:r>
          </a:p>
          <a:p>
            <a:pPr marL="0" indent="0">
              <a:buNone/>
            </a:pPr>
            <a:r>
              <a:rPr lang="en-US" sz="1600" dirty="0">
                <a:latin typeface="Arial Rounded MT Bold" panose="020F0704030504030204" pitchFamily="34" charset="0"/>
              </a:rPr>
              <a:t>Can be used to generate creative and novel outputs.</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Cons:</a:t>
            </a:r>
          </a:p>
          <a:p>
            <a:pPr marL="0" indent="0">
              <a:buNone/>
            </a:pPr>
            <a:r>
              <a:rPr lang="en-US" sz="1600" dirty="0">
                <a:latin typeface="Arial Rounded MT Bold" panose="020F0704030504030204" pitchFamily="34" charset="0"/>
              </a:rPr>
              <a:t>May not always produce the desired output.</a:t>
            </a:r>
          </a:p>
          <a:p>
            <a:pPr marL="0" indent="0">
              <a:buNone/>
            </a:pPr>
            <a:r>
              <a:rPr lang="en-US" sz="1600" dirty="0">
                <a:latin typeface="Arial Rounded MT Bold" panose="020F0704030504030204" pitchFamily="34" charset="0"/>
              </a:rPr>
              <a:t>May require fine-tuning or experimentation to find effective prompts.</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Use-cases:</a:t>
            </a:r>
          </a:p>
          <a:p>
            <a:pPr marL="0" indent="0">
              <a:buNone/>
            </a:pPr>
            <a:r>
              <a:rPr lang="en-US" sz="1600" dirty="0">
                <a:latin typeface="Arial Rounded MT Bold" panose="020F0704030504030204" pitchFamily="34" charset="0"/>
              </a:rPr>
              <a:t>Generating creative content such as poems, stories, or artwork.</a:t>
            </a:r>
          </a:p>
          <a:p>
            <a:pPr marL="0" indent="0">
              <a:buNone/>
            </a:pPr>
            <a:r>
              <a:rPr lang="en-US" sz="1600" dirty="0">
                <a:latin typeface="Arial Rounded MT Bold" panose="020F0704030504030204" pitchFamily="34" charset="0"/>
              </a:rPr>
              <a:t>Performing tasks that the model has not been explicitly trained on, such as translation or summarization.</a:t>
            </a:r>
          </a:p>
        </p:txBody>
      </p:sp>
    </p:spTree>
    <p:extLst>
      <p:ext uri="{BB962C8B-B14F-4D97-AF65-F5344CB8AC3E}">
        <p14:creationId xmlns:p14="http://schemas.microsoft.com/office/powerpoint/2010/main" val="4001637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AB957D-09D3-E43A-B4BD-FE537CC440AD}"/>
              </a:ext>
            </a:extLst>
          </p:cNvPr>
          <p:cNvSpPr>
            <a:spLocks noGrp="1"/>
          </p:cNvSpPr>
          <p:nvPr>
            <p:ph type="title"/>
          </p:nvPr>
        </p:nvSpPr>
        <p:spPr/>
        <p:txBody>
          <a:bodyPr/>
          <a:lstStyle/>
          <a:p>
            <a:r>
              <a:rPr lang="en-US" dirty="0"/>
              <a:t>Zero-Shot</a:t>
            </a:r>
          </a:p>
        </p:txBody>
      </p:sp>
      <p:pic>
        <p:nvPicPr>
          <p:cNvPr id="11" name="Picture 10">
            <a:extLst>
              <a:ext uri="{FF2B5EF4-FFF2-40B4-BE49-F238E27FC236}">
                <a16:creationId xmlns:a16="http://schemas.microsoft.com/office/drawing/2014/main" id="{EF5EC96B-047F-08A5-4D5C-DBD0950CBF89}"/>
              </a:ext>
            </a:extLst>
          </p:cNvPr>
          <p:cNvPicPr>
            <a:picLocks noChangeAspect="1"/>
          </p:cNvPicPr>
          <p:nvPr/>
        </p:nvPicPr>
        <p:blipFill>
          <a:blip r:embed="rId3"/>
          <a:stretch>
            <a:fillRect/>
          </a:stretch>
        </p:blipFill>
        <p:spPr>
          <a:xfrm>
            <a:off x="3617730" y="1782339"/>
            <a:ext cx="5942857" cy="4457143"/>
          </a:xfrm>
          <a:prstGeom prst="rect">
            <a:avLst/>
          </a:prstGeom>
        </p:spPr>
      </p:pic>
    </p:spTree>
    <p:extLst>
      <p:ext uri="{BB962C8B-B14F-4D97-AF65-F5344CB8AC3E}">
        <p14:creationId xmlns:p14="http://schemas.microsoft.com/office/powerpoint/2010/main" val="291242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3C8B-5065-5F18-D681-2270FAEF822D}"/>
              </a:ext>
            </a:extLst>
          </p:cNvPr>
          <p:cNvSpPr>
            <a:spLocks noGrp="1"/>
          </p:cNvSpPr>
          <p:nvPr>
            <p:ph type="title"/>
          </p:nvPr>
        </p:nvSpPr>
        <p:spPr/>
        <p:txBody>
          <a:bodyPr/>
          <a:lstStyle/>
          <a:p>
            <a:r>
              <a:rPr lang="en-US" dirty="0"/>
              <a:t>Few-Shot (N-Shot)</a:t>
            </a:r>
          </a:p>
        </p:txBody>
      </p:sp>
      <p:sp>
        <p:nvSpPr>
          <p:cNvPr id="5" name="Content Placeholder 4">
            <a:extLst>
              <a:ext uri="{FF2B5EF4-FFF2-40B4-BE49-F238E27FC236}">
                <a16:creationId xmlns:a16="http://schemas.microsoft.com/office/drawing/2014/main" id="{DA153FFD-CC40-8A9F-176B-D1EE515C6023}"/>
              </a:ext>
            </a:extLst>
          </p:cNvPr>
          <p:cNvSpPr>
            <a:spLocks noGrp="1"/>
          </p:cNvSpPr>
          <p:nvPr>
            <p:ph idx="1"/>
          </p:nvPr>
        </p:nvSpPr>
        <p:spPr>
          <a:xfrm>
            <a:off x="1172234" y="1684963"/>
            <a:ext cx="9905999" cy="4952144"/>
          </a:xfrm>
        </p:spPr>
        <p:txBody>
          <a:bodyPr>
            <a:normAutofit fontScale="92500" lnSpcReduction="20000"/>
          </a:bodyPr>
          <a:lstStyle/>
          <a:p>
            <a:pPr marL="0" indent="0">
              <a:buNone/>
            </a:pPr>
            <a:r>
              <a:rPr lang="en-US" sz="1600" dirty="0">
                <a:latin typeface="Arial Rounded MT Bold" panose="020F0704030504030204" pitchFamily="34" charset="0"/>
              </a:rPr>
              <a:t>Few-shot prompting refers to presenting a model with a task or question along with a few examples of the desired output.</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Pros:</a:t>
            </a:r>
          </a:p>
          <a:p>
            <a:pPr marL="0" indent="0">
              <a:buNone/>
            </a:pPr>
            <a:r>
              <a:rPr lang="en-US" sz="1600" dirty="0">
                <a:latin typeface="Arial Rounded MT Bold" panose="020F0704030504030204" pitchFamily="34" charset="0"/>
              </a:rPr>
              <a:t>Can be used to train the model to perform specific tasks with minimal training data.</a:t>
            </a:r>
          </a:p>
          <a:p>
            <a:pPr marL="0" indent="0">
              <a:buNone/>
            </a:pPr>
            <a:r>
              <a:rPr lang="en-US" sz="1600" dirty="0">
                <a:latin typeface="Arial Rounded MT Bold" panose="020F0704030504030204" pitchFamily="34" charset="0"/>
              </a:rPr>
              <a:t>Can be used to generate more accurate and consistent outputs.</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Cons:</a:t>
            </a:r>
          </a:p>
          <a:p>
            <a:pPr marL="0" indent="0">
              <a:buNone/>
            </a:pPr>
            <a:r>
              <a:rPr lang="en-US" sz="1600" dirty="0">
                <a:latin typeface="Arial Rounded MT Bold" panose="020F0704030504030204" pitchFamily="34" charset="0"/>
              </a:rPr>
              <a:t>May require fine-tuning or experimentation to find effective prompts and examples.</a:t>
            </a:r>
          </a:p>
          <a:p>
            <a:pPr marL="0" indent="0">
              <a:buNone/>
            </a:pPr>
            <a:r>
              <a:rPr lang="en-US" sz="1600" dirty="0">
                <a:latin typeface="Arial Rounded MT Bold" panose="020F0704030504030204" pitchFamily="34" charset="0"/>
              </a:rPr>
              <a:t>May not be as flexible as zero-shot prompting in generating novel outputs.</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Use-cases:</a:t>
            </a:r>
          </a:p>
          <a:p>
            <a:pPr marL="0" indent="0">
              <a:buNone/>
            </a:pPr>
            <a:r>
              <a:rPr lang="en-US" sz="1600" dirty="0">
                <a:latin typeface="Arial Rounded MT Bold" panose="020F0704030504030204" pitchFamily="34" charset="0"/>
              </a:rPr>
              <a:t>Training the model to perform specific tasks such as classification, translation, or summarization.</a:t>
            </a:r>
          </a:p>
          <a:p>
            <a:pPr marL="0" indent="0">
              <a:buNone/>
            </a:pPr>
            <a:r>
              <a:rPr lang="en-US" sz="1600" dirty="0">
                <a:latin typeface="Arial Rounded MT Bold" panose="020F0704030504030204" pitchFamily="34" charset="0"/>
              </a:rPr>
              <a:t>Improving the accuracy and consistency of the model’s outputs.</a:t>
            </a:r>
          </a:p>
        </p:txBody>
      </p:sp>
    </p:spTree>
    <p:extLst>
      <p:ext uri="{BB962C8B-B14F-4D97-AF65-F5344CB8AC3E}">
        <p14:creationId xmlns:p14="http://schemas.microsoft.com/office/powerpoint/2010/main" val="5004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2B25-57D5-AFA6-4D5E-FC9395F89C61}"/>
              </a:ext>
            </a:extLst>
          </p:cNvPr>
          <p:cNvSpPr>
            <a:spLocks noGrp="1"/>
          </p:cNvSpPr>
          <p:nvPr>
            <p:ph type="title"/>
          </p:nvPr>
        </p:nvSpPr>
        <p:spPr>
          <a:xfrm>
            <a:off x="1141413" y="637978"/>
            <a:ext cx="9905998" cy="801720"/>
          </a:xfrm>
        </p:spPr>
        <p:txBody>
          <a:bodyPr/>
          <a:lstStyle/>
          <a:p>
            <a:r>
              <a:rPr lang="en-US" dirty="0"/>
              <a:t>Few-Shot (N-Shot)</a:t>
            </a:r>
          </a:p>
        </p:txBody>
      </p:sp>
      <p:pic>
        <p:nvPicPr>
          <p:cNvPr id="5" name="Picture 4">
            <a:extLst>
              <a:ext uri="{FF2B5EF4-FFF2-40B4-BE49-F238E27FC236}">
                <a16:creationId xmlns:a16="http://schemas.microsoft.com/office/drawing/2014/main" id="{0741FD3C-6F24-9CBA-2BF1-39C85897F2B4}"/>
              </a:ext>
            </a:extLst>
          </p:cNvPr>
          <p:cNvPicPr>
            <a:picLocks noChangeAspect="1"/>
          </p:cNvPicPr>
          <p:nvPr/>
        </p:nvPicPr>
        <p:blipFill>
          <a:blip r:embed="rId3"/>
          <a:stretch>
            <a:fillRect/>
          </a:stretch>
        </p:blipFill>
        <p:spPr>
          <a:xfrm>
            <a:off x="119399" y="1536972"/>
            <a:ext cx="6264663" cy="4095346"/>
          </a:xfrm>
          <a:prstGeom prst="rect">
            <a:avLst/>
          </a:prstGeom>
        </p:spPr>
      </p:pic>
      <p:pic>
        <p:nvPicPr>
          <p:cNvPr id="7" name="Picture 6">
            <a:extLst>
              <a:ext uri="{FF2B5EF4-FFF2-40B4-BE49-F238E27FC236}">
                <a16:creationId xmlns:a16="http://schemas.microsoft.com/office/drawing/2014/main" id="{6ED56F1B-BE58-56D6-955E-A046D9277260}"/>
              </a:ext>
            </a:extLst>
          </p:cNvPr>
          <p:cNvPicPr>
            <a:picLocks noChangeAspect="1"/>
          </p:cNvPicPr>
          <p:nvPr/>
        </p:nvPicPr>
        <p:blipFill>
          <a:blip r:embed="rId4"/>
          <a:stretch>
            <a:fillRect/>
          </a:stretch>
        </p:blipFill>
        <p:spPr>
          <a:xfrm>
            <a:off x="6496019" y="1536972"/>
            <a:ext cx="5598701" cy="4095346"/>
          </a:xfrm>
          <a:prstGeom prst="rect">
            <a:avLst/>
          </a:prstGeom>
        </p:spPr>
      </p:pic>
    </p:spTree>
    <p:extLst>
      <p:ext uri="{BB962C8B-B14F-4D97-AF65-F5344CB8AC3E}">
        <p14:creationId xmlns:p14="http://schemas.microsoft.com/office/powerpoint/2010/main" val="1068081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3C8B-5065-5F18-D681-2270FAEF822D}"/>
              </a:ext>
            </a:extLst>
          </p:cNvPr>
          <p:cNvSpPr>
            <a:spLocks noGrp="1"/>
          </p:cNvSpPr>
          <p:nvPr>
            <p:ph type="title"/>
          </p:nvPr>
        </p:nvSpPr>
        <p:spPr>
          <a:xfrm>
            <a:off x="1141413" y="73989"/>
            <a:ext cx="9905998" cy="1478570"/>
          </a:xfrm>
        </p:spPr>
        <p:txBody>
          <a:bodyPr/>
          <a:lstStyle/>
          <a:p>
            <a:r>
              <a:rPr lang="en-US" dirty="0"/>
              <a:t>Chain-of-Thought</a:t>
            </a:r>
          </a:p>
        </p:txBody>
      </p:sp>
      <p:sp>
        <p:nvSpPr>
          <p:cNvPr id="5" name="Content Placeholder 4">
            <a:extLst>
              <a:ext uri="{FF2B5EF4-FFF2-40B4-BE49-F238E27FC236}">
                <a16:creationId xmlns:a16="http://schemas.microsoft.com/office/drawing/2014/main" id="{DA153FFD-CC40-8A9F-176B-D1EE515C6023}"/>
              </a:ext>
            </a:extLst>
          </p:cNvPr>
          <p:cNvSpPr>
            <a:spLocks noGrp="1"/>
          </p:cNvSpPr>
          <p:nvPr>
            <p:ph idx="1"/>
          </p:nvPr>
        </p:nvSpPr>
        <p:spPr>
          <a:xfrm>
            <a:off x="1172234" y="1171254"/>
            <a:ext cx="10406741" cy="5568593"/>
          </a:xfrm>
        </p:spPr>
        <p:txBody>
          <a:bodyPr>
            <a:normAutofit fontScale="92500" lnSpcReduction="20000"/>
          </a:bodyPr>
          <a:lstStyle/>
          <a:p>
            <a:pPr marL="0" indent="0">
              <a:buNone/>
            </a:pPr>
            <a:r>
              <a:rPr lang="en-US" sz="1400" dirty="0">
                <a:latin typeface="Arial Rounded MT Bold" panose="020F0704030504030204" pitchFamily="34" charset="0"/>
              </a:rPr>
              <a:t>Chain-of-Thought (</a:t>
            </a:r>
            <a:r>
              <a:rPr lang="en-US" sz="1400" dirty="0" err="1">
                <a:latin typeface="Arial Rounded MT Bold" panose="020F0704030504030204" pitchFamily="34" charset="0"/>
              </a:rPr>
              <a:t>CoT</a:t>
            </a:r>
            <a:r>
              <a:rPr lang="en-US" sz="1400" dirty="0">
                <a:latin typeface="Arial Rounded MT Bold" panose="020F0704030504030204" pitchFamily="34" charset="0"/>
              </a:rPr>
              <a:t>) prompting enables complex reasoning capabilities through intermediate reasoning steps. You can combine it with few-shot prompting to get better results on more complex tasks that require reasoning before responding.</a:t>
            </a:r>
          </a:p>
          <a:p>
            <a:pPr marL="0" indent="0">
              <a:buNone/>
            </a:pPr>
            <a:endParaRPr lang="en-US" sz="1400" dirty="0">
              <a:latin typeface="Arial Rounded MT Bold" panose="020F0704030504030204" pitchFamily="34" charset="0"/>
            </a:endParaRPr>
          </a:p>
          <a:p>
            <a:pPr marL="0" indent="0">
              <a:buNone/>
            </a:pPr>
            <a:r>
              <a:rPr lang="en-US" sz="1400" dirty="0">
                <a:latin typeface="Arial Rounded MT Bold" panose="020F0704030504030204" pitchFamily="34" charset="0"/>
              </a:rPr>
              <a:t>Pros:</a:t>
            </a:r>
          </a:p>
          <a:p>
            <a:pPr marL="0" indent="0">
              <a:buNone/>
            </a:pPr>
            <a:r>
              <a:rPr lang="en-US" sz="1400" dirty="0">
                <a:latin typeface="Arial Rounded MT Bold" panose="020F0704030504030204" pitchFamily="34" charset="0"/>
              </a:rPr>
              <a:t>Enhances clarity and structure in responses by breaking down complex tasks into manageable steps.</a:t>
            </a:r>
          </a:p>
          <a:p>
            <a:pPr marL="0" indent="0">
              <a:buNone/>
            </a:pPr>
            <a:r>
              <a:rPr lang="en-US" sz="1400" dirty="0">
                <a:latin typeface="Arial Rounded MT Bold" panose="020F0704030504030204" pitchFamily="34" charset="0"/>
              </a:rPr>
              <a:t>Improves problem-solving skills by guiding users through a logical sequence of thoughts.</a:t>
            </a:r>
          </a:p>
          <a:p>
            <a:pPr marL="0" indent="0">
              <a:buNone/>
            </a:pPr>
            <a:r>
              <a:rPr lang="en-US" sz="1400" dirty="0">
                <a:latin typeface="Arial Rounded MT Bold" panose="020F0704030504030204" pitchFamily="34" charset="0"/>
              </a:rPr>
              <a:t>Facilitates deeper understanding and learning by explicitly showcasing reasoning processes.</a:t>
            </a:r>
          </a:p>
          <a:p>
            <a:pPr marL="0" indent="0">
              <a:buNone/>
            </a:pPr>
            <a:endParaRPr lang="en-US" sz="1400" dirty="0">
              <a:latin typeface="Arial Rounded MT Bold" panose="020F0704030504030204" pitchFamily="34" charset="0"/>
            </a:endParaRPr>
          </a:p>
          <a:p>
            <a:pPr marL="0" indent="0">
              <a:buNone/>
            </a:pPr>
            <a:r>
              <a:rPr lang="en-US" sz="1400" dirty="0">
                <a:latin typeface="Arial Rounded MT Bold" panose="020F0704030504030204" pitchFamily="34" charset="0"/>
              </a:rPr>
              <a:t>Cons:</a:t>
            </a:r>
          </a:p>
          <a:p>
            <a:pPr marL="0" indent="0">
              <a:buNone/>
            </a:pPr>
            <a:r>
              <a:rPr lang="en-US" sz="1400" dirty="0">
                <a:latin typeface="Arial Rounded MT Bold" panose="020F0704030504030204" pitchFamily="34" charset="0"/>
              </a:rPr>
              <a:t>May require more detailed and specific prompts to guide the model effectively.</a:t>
            </a:r>
          </a:p>
          <a:p>
            <a:pPr marL="0" indent="0">
              <a:buNone/>
            </a:pPr>
            <a:r>
              <a:rPr lang="en-US" sz="1400" dirty="0">
                <a:latin typeface="Arial Rounded MT Bold" panose="020F0704030504030204" pitchFamily="34" charset="0"/>
              </a:rPr>
              <a:t>Can be time-consuming to construct and refine </a:t>
            </a:r>
            <a:r>
              <a:rPr lang="en-US" sz="1400" dirty="0" err="1">
                <a:latin typeface="Arial Rounded MT Bold" panose="020F0704030504030204" pitchFamily="34" charset="0"/>
              </a:rPr>
              <a:t>CoT</a:t>
            </a:r>
            <a:r>
              <a:rPr lang="en-US" sz="1400" dirty="0">
                <a:latin typeface="Arial Rounded MT Bold" panose="020F0704030504030204" pitchFamily="34" charset="0"/>
              </a:rPr>
              <a:t> prompts for optimal results.</a:t>
            </a:r>
          </a:p>
          <a:p>
            <a:pPr marL="0" indent="0">
              <a:buNone/>
            </a:pPr>
            <a:r>
              <a:rPr lang="en-US" sz="1400" dirty="0">
                <a:latin typeface="Arial Rounded MT Bold" panose="020F0704030504030204" pitchFamily="34" charset="0"/>
              </a:rPr>
              <a:t>Might generate overly verbose responses, which could be less efficient for quick information retrieval.</a:t>
            </a:r>
          </a:p>
          <a:p>
            <a:pPr marL="0" indent="0">
              <a:buNone/>
            </a:pPr>
            <a:endParaRPr lang="en-US" sz="1400" dirty="0">
              <a:latin typeface="Arial Rounded MT Bold" panose="020F0704030504030204" pitchFamily="34" charset="0"/>
            </a:endParaRPr>
          </a:p>
          <a:p>
            <a:pPr marL="0" indent="0">
              <a:buNone/>
            </a:pPr>
            <a:r>
              <a:rPr lang="en-US" sz="1400" dirty="0">
                <a:latin typeface="Arial Rounded MT Bold" panose="020F0704030504030204" pitchFamily="34" charset="0"/>
              </a:rPr>
              <a:t>Use-Cases:</a:t>
            </a:r>
          </a:p>
          <a:p>
            <a:pPr marL="0" indent="0">
              <a:buNone/>
            </a:pPr>
            <a:r>
              <a:rPr lang="en-US" sz="1400" dirty="0">
                <a:latin typeface="Arial Rounded MT Bold" panose="020F0704030504030204" pitchFamily="34" charset="0"/>
              </a:rPr>
              <a:t>Ideal for educational purposes, such as teaching students how to approach logic problems step-by-step.</a:t>
            </a:r>
          </a:p>
          <a:p>
            <a:pPr marL="0" indent="0">
              <a:buNone/>
            </a:pPr>
            <a:r>
              <a:rPr lang="en-US" sz="1400" dirty="0">
                <a:latin typeface="Arial Rounded MT Bold" panose="020F0704030504030204" pitchFamily="34" charset="0"/>
              </a:rPr>
              <a:t>Useful in research and analysis, where breaking down a topic into its constituent parts is necessary.</a:t>
            </a:r>
          </a:p>
          <a:p>
            <a:pPr marL="0" indent="0">
              <a:buNone/>
            </a:pPr>
            <a:r>
              <a:rPr lang="en-US" sz="1400" dirty="0">
                <a:latin typeface="Arial Rounded MT Bold" panose="020F0704030504030204" pitchFamily="34" charset="0"/>
              </a:rPr>
              <a:t>Effective in programming and technical fields for debugging or explaining code logic.</a:t>
            </a:r>
          </a:p>
        </p:txBody>
      </p:sp>
    </p:spTree>
    <p:extLst>
      <p:ext uri="{BB962C8B-B14F-4D97-AF65-F5344CB8AC3E}">
        <p14:creationId xmlns:p14="http://schemas.microsoft.com/office/powerpoint/2010/main" val="3080537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6A0C7-BEEB-EF32-57FE-0905A5EE6502}"/>
              </a:ext>
            </a:extLst>
          </p:cNvPr>
          <p:cNvSpPr>
            <a:spLocks noGrp="1"/>
          </p:cNvSpPr>
          <p:nvPr>
            <p:ph type="title"/>
          </p:nvPr>
        </p:nvSpPr>
        <p:spPr/>
        <p:txBody>
          <a:bodyPr/>
          <a:lstStyle/>
          <a:p>
            <a:r>
              <a:rPr lang="en-US" dirty="0"/>
              <a:t>Chain-of-Thought</a:t>
            </a:r>
            <a:br>
              <a:rPr lang="en-US" dirty="0"/>
            </a:br>
            <a:r>
              <a:rPr lang="en-US" dirty="0"/>
              <a:t>(Concept)</a:t>
            </a:r>
          </a:p>
        </p:txBody>
      </p:sp>
      <p:graphicFrame>
        <p:nvGraphicFramePr>
          <p:cNvPr id="5" name="Diagram 4">
            <a:extLst>
              <a:ext uri="{FF2B5EF4-FFF2-40B4-BE49-F238E27FC236}">
                <a16:creationId xmlns:a16="http://schemas.microsoft.com/office/drawing/2014/main" id="{A0AC84A3-800B-F49D-05B5-5785070B8997}"/>
              </a:ext>
            </a:extLst>
          </p:cNvPr>
          <p:cNvGraphicFramePr/>
          <p:nvPr>
            <p:extLst>
              <p:ext uri="{D42A27DB-BD31-4B8C-83A1-F6EECF244321}">
                <p14:modId xmlns:p14="http://schemas.microsoft.com/office/powerpoint/2010/main" val="1140228327"/>
              </p:ext>
            </p:extLst>
          </p:nvPr>
        </p:nvGraphicFramePr>
        <p:xfrm>
          <a:off x="2928829" y="2014210"/>
          <a:ext cx="6331165" cy="4468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7049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0DB0-AD8F-0DE0-3000-86344065A32B}"/>
              </a:ext>
            </a:extLst>
          </p:cNvPr>
          <p:cNvSpPr>
            <a:spLocks noGrp="1"/>
          </p:cNvSpPr>
          <p:nvPr>
            <p:ph type="title"/>
          </p:nvPr>
        </p:nvSpPr>
        <p:spPr/>
        <p:txBody>
          <a:bodyPr/>
          <a:lstStyle/>
          <a:p>
            <a:r>
              <a:rPr lang="en-US" dirty="0"/>
              <a:t>Chain-of-thought Origin</a:t>
            </a:r>
            <a:br>
              <a:rPr lang="en-US" dirty="0"/>
            </a:br>
            <a:r>
              <a:rPr lang="en-US" dirty="0"/>
              <a:t>(N-Shot)</a:t>
            </a:r>
          </a:p>
        </p:txBody>
      </p:sp>
      <p:pic>
        <p:nvPicPr>
          <p:cNvPr id="4" name="Picture 3">
            <a:extLst>
              <a:ext uri="{FF2B5EF4-FFF2-40B4-BE49-F238E27FC236}">
                <a16:creationId xmlns:a16="http://schemas.microsoft.com/office/drawing/2014/main" id="{FBA3A8A9-2A3D-0909-06DB-ED277FABB66A}"/>
              </a:ext>
            </a:extLst>
          </p:cNvPr>
          <p:cNvPicPr>
            <a:picLocks noChangeAspect="1"/>
          </p:cNvPicPr>
          <p:nvPr/>
        </p:nvPicPr>
        <p:blipFill>
          <a:blip r:embed="rId3"/>
          <a:stretch>
            <a:fillRect/>
          </a:stretch>
        </p:blipFill>
        <p:spPr>
          <a:xfrm>
            <a:off x="2180126" y="2284526"/>
            <a:ext cx="7828571" cy="3809524"/>
          </a:xfrm>
          <a:prstGeom prst="rect">
            <a:avLst/>
          </a:prstGeom>
        </p:spPr>
      </p:pic>
    </p:spTree>
    <p:extLst>
      <p:ext uri="{BB962C8B-B14F-4D97-AF65-F5344CB8AC3E}">
        <p14:creationId xmlns:p14="http://schemas.microsoft.com/office/powerpoint/2010/main" val="313980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p:txBody>
          <a:bodyPr/>
          <a:lstStyle/>
          <a:p>
            <a:r>
              <a:rPr lang="en-US" dirty="0"/>
              <a:t>custom Instructions</a:t>
            </a:r>
          </a:p>
        </p:txBody>
      </p:sp>
      <p:pic>
        <p:nvPicPr>
          <p:cNvPr id="5" name="Picture 4">
            <a:extLst>
              <a:ext uri="{FF2B5EF4-FFF2-40B4-BE49-F238E27FC236}">
                <a16:creationId xmlns:a16="http://schemas.microsoft.com/office/drawing/2014/main" id="{417302A9-5619-C549-0A96-987C0C9F2F4A}"/>
              </a:ext>
            </a:extLst>
          </p:cNvPr>
          <p:cNvPicPr>
            <a:picLocks noChangeAspect="1"/>
          </p:cNvPicPr>
          <p:nvPr/>
        </p:nvPicPr>
        <p:blipFill>
          <a:blip r:embed="rId3"/>
          <a:stretch>
            <a:fillRect/>
          </a:stretch>
        </p:blipFill>
        <p:spPr>
          <a:xfrm>
            <a:off x="1714036" y="2855647"/>
            <a:ext cx="2304762" cy="2780952"/>
          </a:xfrm>
          <a:prstGeom prst="rect">
            <a:avLst/>
          </a:prstGeom>
        </p:spPr>
      </p:pic>
      <p:pic>
        <p:nvPicPr>
          <p:cNvPr id="7" name="Picture 6">
            <a:extLst>
              <a:ext uri="{FF2B5EF4-FFF2-40B4-BE49-F238E27FC236}">
                <a16:creationId xmlns:a16="http://schemas.microsoft.com/office/drawing/2014/main" id="{B19F3817-2F64-D087-9355-06A2CB405E5A}"/>
              </a:ext>
            </a:extLst>
          </p:cNvPr>
          <p:cNvPicPr>
            <a:picLocks noChangeAspect="1"/>
          </p:cNvPicPr>
          <p:nvPr/>
        </p:nvPicPr>
        <p:blipFill>
          <a:blip r:embed="rId4"/>
          <a:stretch>
            <a:fillRect/>
          </a:stretch>
        </p:blipFill>
        <p:spPr>
          <a:xfrm>
            <a:off x="4282928" y="1614792"/>
            <a:ext cx="6297548" cy="5243208"/>
          </a:xfrm>
          <a:prstGeom prst="rect">
            <a:avLst/>
          </a:prstGeom>
        </p:spPr>
      </p:pic>
    </p:spTree>
    <p:extLst>
      <p:ext uri="{BB962C8B-B14F-4D97-AF65-F5344CB8AC3E}">
        <p14:creationId xmlns:p14="http://schemas.microsoft.com/office/powerpoint/2010/main" val="451023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5CD79-2548-488E-E140-794072BB4619}"/>
              </a:ext>
            </a:extLst>
          </p:cNvPr>
          <p:cNvPicPr>
            <a:picLocks noChangeAspect="1"/>
          </p:cNvPicPr>
          <p:nvPr/>
        </p:nvPicPr>
        <p:blipFill>
          <a:blip r:embed="rId3"/>
          <a:stretch>
            <a:fillRect/>
          </a:stretch>
        </p:blipFill>
        <p:spPr>
          <a:xfrm>
            <a:off x="5212112" y="2719917"/>
            <a:ext cx="6821173" cy="2304143"/>
          </a:xfrm>
          <a:prstGeom prst="rect">
            <a:avLst/>
          </a:prstGeom>
        </p:spPr>
      </p:pic>
      <p:sp>
        <p:nvSpPr>
          <p:cNvPr id="6" name="Title 5">
            <a:extLst>
              <a:ext uri="{FF2B5EF4-FFF2-40B4-BE49-F238E27FC236}">
                <a16:creationId xmlns:a16="http://schemas.microsoft.com/office/drawing/2014/main" id="{1849F442-3508-C473-A844-152ADBDB2818}"/>
              </a:ext>
            </a:extLst>
          </p:cNvPr>
          <p:cNvSpPr>
            <a:spLocks noGrp="1"/>
          </p:cNvSpPr>
          <p:nvPr>
            <p:ph type="title"/>
          </p:nvPr>
        </p:nvSpPr>
        <p:spPr/>
        <p:txBody>
          <a:bodyPr/>
          <a:lstStyle/>
          <a:p>
            <a:r>
              <a:rPr lang="en-US" dirty="0"/>
              <a:t>Chain-of-thought Origin</a:t>
            </a:r>
            <a:br>
              <a:rPr lang="en-US" dirty="0"/>
            </a:br>
            <a:r>
              <a:rPr lang="en-US" dirty="0"/>
              <a:t>(Zero-Shot)</a:t>
            </a:r>
          </a:p>
        </p:txBody>
      </p:sp>
      <p:pic>
        <p:nvPicPr>
          <p:cNvPr id="8" name="Picture 7">
            <a:extLst>
              <a:ext uri="{FF2B5EF4-FFF2-40B4-BE49-F238E27FC236}">
                <a16:creationId xmlns:a16="http://schemas.microsoft.com/office/drawing/2014/main" id="{74DC51EC-54BD-7A91-D0A1-463C7251DCA5}"/>
              </a:ext>
            </a:extLst>
          </p:cNvPr>
          <p:cNvPicPr>
            <a:picLocks noChangeAspect="1"/>
          </p:cNvPicPr>
          <p:nvPr/>
        </p:nvPicPr>
        <p:blipFill>
          <a:blip r:embed="rId4"/>
          <a:stretch>
            <a:fillRect/>
          </a:stretch>
        </p:blipFill>
        <p:spPr>
          <a:xfrm>
            <a:off x="453291" y="1998751"/>
            <a:ext cx="4570773" cy="3970127"/>
          </a:xfrm>
          <a:prstGeom prst="rect">
            <a:avLst/>
          </a:prstGeom>
        </p:spPr>
      </p:pic>
    </p:spTree>
    <p:extLst>
      <p:ext uri="{BB962C8B-B14F-4D97-AF65-F5344CB8AC3E}">
        <p14:creationId xmlns:p14="http://schemas.microsoft.com/office/powerpoint/2010/main" val="299998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0DB0-AD8F-0DE0-3000-86344065A32B}"/>
              </a:ext>
            </a:extLst>
          </p:cNvPr>
          <p:cNvSpPr>
            <a:spLocks noGrp="1"/>
          </p:cNvSpPr>
          <p:nvPr>
            <p:ph type="title"/>
          </p:nvPr>
        </p:nvSpPr>
        <p:spPr/>
        <p:txBody>
          <a:bodyPr/>
          <a:lstStyle/>
          <a:p>
            <a:r>
              <a:rPr lang="en-US" dirty="0"/>
              <a:t>Chain-of-thought</a:t>
            </a:r>
            <a:br>
              <a:rPr lang="en-US" dirty="0"/>
            </a:br>
            <a:r>
              <a:rPr lang="en-US" dirty="0"/>
              <a:t>(zero-shot)</a:t>
            </a:r>
          </a:p>
        </p:txBody>
      </p:sp>
      <p:pic>
        <p:nvPicPr>
          <p:cNvPr id="9" name="Picture 8">
            <a:extLst>
              <a:ext uri="{FF2B5EF4-FFF2-40B4-BE49-F238E27FC236}">
                <a16:creationId xmlns:a16="http://schemas.microsoft.com/office/drawing/2014/main" id="{4FB6B322-65BA-E58B-007B-F5D30F216FF9}"/>
              </a:ext>
            </a:extLst>
          </p:cNvPr>
          <p:cNvPicPr>
            <a:picLocks noChangeAspect="1"/>
          </p:cNvPicPr>
          <p:nvPr/>
        </p:nvPicPr>
        <p:blipFill>
          <a:blip r:embed="rId3"/>
          <a:stretch>
            <a:fillRect/>
          </a:stretch>
        </p:blipFill>
        <p:spPr>
          <a:xfrm>
            <a:off x="0" y="1987880"/>
            <a:ext cx="5923809" cy="2533333"/>
          </a:xfrm>
          <a:prstGeom prst="rect">
            <a:avLst/>
          </a:prstGeom>
        </p:spPr>
      </p:pic>
      <p:pic>
        <p:nvPicPr>
          <p:cNvPr id="11" name="Picture 10">
            <a:extLst>
              <a:ext uri="{FF2B5EF4-FFF2-40B4-BE49-F238E27FC236}">
                <a16:creationId xmlns:a16="http://schemas.microsoft.com/office/drawing/2014/main" id="{22B63947-7804-454E-FCAC-B78FAA88DF3F}"/>
              </a:ext>
            </a:extLst>
          </p:cNvPr>
          <p:cNvPicPr>
            <a:picLocks noChangeAspect="1"/>
          </p:cNvPicPr>
          <p:nvPr/>
        </p:nvPicPr>
        <p:blipFill>
          <a:blip r:embed="rId4"/>
          <a:stretch>
            <a:fillRect/>
          </a:stretch>
        </p:blipFill>
        <p:spPr>
          <a:xfrm>
            <a:off x="6057531" y="448047"/>
            <a:ext cx="5847619" cy="5961905"/>
          </a:xfrm>
          <a:prstGeom prst="rect">
            <a:avLst/>
          </a:prstGeom>
        </p:spPr>
      </p:pic>
    </p:spTree>
    <p:extLst>
      <p:ext uri="{BB962C8B-B14F-4D97-AF65-F5344CB8AC3E}">
        <p14:creationId xmlns:p14="http://schemas.microsoft.com/office/powerpoint/2010/main" val="2850333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B59C-25EF-82D4-8B58-2FC64F0DD6AC}"/>
              </a:ext>
            </a:extLst>
          </p:cNvPr>
          <p:cNvSpPr>
            <a:spLocks noGrp="1"/>
          </p:cNvSpPr>
          <p:nvPr>
            <p:ph type="title"/>
          </p:nvPr>
        </p:nvSpPr>
        <p:spPr>
          <a:xfrm>
            <a:off x="1258374" y="267643"/>
            <a:ext cx="9905998" cy="742449"/>
          </a:xfrm>
        </p:spPr>
        <p:txBody>
          <a:bodyPr/>
          <a:lstStyle/>
          <a:p>
            <a:r>
              <a:rPr lang="en-US" dirty="0"/>
              <a:t>Analogical (Self-Generating Knowledge)</a:t>
            </a:r>
          </a:p>
        </p:txBody>
      </p:sp>
      <p:sp>
        <p:nvSpPr>
          <p:cNvPr id="3" name="Content Placeholder 2">
            <a:extLst>
              <a:ext uri="{FF2B5EF4-FFF2-40B4-BE49-F238E27FC236}">
                <a16:creationId xmlns:a16="http://schemas.microsoft.com/office/drawing/2014/main" id="{A4F31821-DBC6-6FB1-FAEE-C52217955A4D}"/>
              </a:ext>
            </a:extLst>
          </p:cNvPr>
          <p:cNvSpPr>
            <a:spLocks noGrp="1"/>
          </p:cNvSpPr>
          <p:nvPr>
            <p:ph idx="1"/>
          </p:nvPr>
        </p:nvSpPr>
        <p:spPr>
          <a:xfrm>
            <a:off x="1258373" y="1010092"/>
            <a:ext cx="9905999" cy="5762847"/>
          </a:xfrm>
        </p:spPr>
        <p:txBody>
          <a:bodyPr>
            <a:normAutofit fontScale="92500" lnSpcReduction="20000"/>
          </a:bodyPr>
          <a:lstStyle/>
          <a:p>
            <a:pPr marL="0" indent="0">
              <a:buNone/>
            </a:pPr>
            <a:r>
              <a:rPr lang="en-US" sz="1400" dirty="0">
                <a:latin typeface="Arial Rounded MT Bold" panose="020F0704030504030204" pitchFamily="34" charset="0"/>
              </a:rPr>
              <a:t>Analogical prompting is a technique that encourages large language models (LLMs) to generate relevant examples for enhanced reasoning. This method significantly boosts the problem-solving capabilities of LLMs, making them more versatile and effective in various complex scenarios.</a:t>
            </a:r>
          </a:p>
          <a:p>
            <a:pPr marL="0" indent="0" algn="l">
              <a:buNone/>
            </a:pPr>
            <a:endParaRPr lang="en-US" sz="1400" dirty="0">
              <a:latin typeface="Arial Rounded MT Bold" panose="020F0704030504030204" pitchFamily="34" charset="0"/>
            </a:endParaRPr>
          </a:p>
          <a:p>
            <a:pPr marL="0" indent="0" algn="l">
              <a:buNone/>
            </a:pPr>
            <a:r>
              <a:rPr lang="en-US" sz="1400" dirty="0">
                <a:latin typeface="Arial Rounded MT Bold" panose="020F0704030504030204" pitchFamily="34" charset="0"/>
              </a:rPr>
              <a:t>Pros:</a:t>
            </a:r>
          </a:p>
          <a:p>
            <a:pPr marL="0" indent="0" algn="l">
              <a:buNone/>
            </a:pPr>
            <a:r>
              <a:rPr lang="en-US" sz="1400" dirty="0">
                <a:latin typeface="Arial Rounded MT Bold" panose="020F0704030504030204" pitchFamily="34" charset="0"/>
              </a:rPr>
              <a:t>LLMs autonomously generate relevant examples, increasing adaptability and reducing manual labeling.</a:t>
            </a:r>
          </a:p>
          <a:p>
            <a:pPr marL="0" indent="0" algn="l">
              <a:buNone/>
            </a:pPr>
            <a:r>
              <a:rPr lang="en-US" sz="1400" dirty="0">
                <a:latin typeface="Arial Rounded MT Bold" panose="020F0704030504030204" pitchFamily="34" charset="0"/>
              </a:rPr>
              <a:t>Improved performance in complex tasks, notably in math and code generation.</a:t>
            </a:r>
          </a:p>
          <a:p>
            <a:pPr marL="0" indent="0" algn="l">
              <a:buNone/>
            </a:pPr>
            <a:r>
              <a:rPr lang="en-US" sz="1400" dirty="0">
                <a:latin typeface="Arial Rounded MT Bold" panose="020F0704030504030204" pitchFamily="34" charset="0"/>
              </a:rPr>
              <a:t>Tailored examples provide more effective guidance for specific problems.</a:t>
            </a:r>
          </a:p>
          <a:p>
            <a:pPr marL="0" indent="0" algn="l">
              <a:buNone/>
            </a:pPr>
            <a:endParaRPr lang="en-US" sz="1400" dirty="0">
              <a:latin typeface="Arial Rounded MT Bold" panose="020F0704030504030204" pitchFamily="34" charset="0"/>
            </a:endParaRPr>
          </a:p>
          <a:p>
            <a:pPr marL="0" indent="0" algn="l">
              <a:buNone/>
            </a:pPr>
            <a:r>
              <a:rPr lang="en-US" sz="1400" dirty="0">
                <a:latin typeface="Arial Rounded MT Bold" panose="020F0704030504030204" pitchFamily="34" charset="0"/>
              </a:rPr>
              <a:t>Cons:</a:t>
            </a:r>
          </a:p>
          <a:p>
            <a:pPr marL="0" indent="0" algn="l">
              <a:buNone/>
            </a:pPr>
            <a:r>
              <a:rPr lang="en-US" sz="1400" dirty="0">
                <a:latin typeface="Arial Rounded MT Bold" panose="020F0704030504030204" pitchFamily="34" charset="0"/>
              </a:rPr>
              <a:t>Generating additional tokens can be computationally demanding.</a:t>
            </a:r>
          </a:p>
          <a:p>
            <a:pPr marL="0" indent="0" algn="l">
              <a:buNone/>
            </a:pPr>
            <a:r>
              <a:rPr lang="en-US" sz="1400" dirty="0">
                <a:latin typeface="Arial Rounded MT Bold" panose="020F0704030504030204" pitchFamily="34" charset="0"/>
              </a:rPr>
              <a:t>Effectiveness is contingent on the LLM's scale and sophistication.</a:t>
            </a:r>
          </a:p>
          <a:p>
            <a:pPr marL="0" indent="0" algn="l">
              <a:buNone/>
            </a:pPr>
            <a:r>
              <a:rPr lang="en-US" sz="1400" dirty="0">
                <a:latin typeface="Arial Rounded MT Bold" panose="020F0704030504030204" pitchFamily="34" charset="0"/>
              </a:rPr>
              <a:t>Risk of generating irrelevant or incorrect examples.</a:t>
            </a:r>
          </a:p>
          <a:p>
            <a:pPr marL="0" indent="0" algn="l">
              <a:buNone/>
            </a:pPr>
            <a:endParaRPr lang="en-US" sz="1400" dirty="0">
              <a:latin typeface="Arial Rounded MT Bold" panose="020F0704030504030204" pitchFamily="34" charset="0"/>
            </a:endParaRPr>
          </a:p>
          <a:p>
            <a:pPr marL="0" indent="0" algn="l">
              <a:buNone/>
            </a:pPr>
            <a:r>
              <a:rPr lang="en-US" sz="1400" dirty="0">
                <a:latin typeface="Arial Rounded MT Bold" panose="020F0704030504030204" pitchFamily="34" charset="0"/>
              </a:rPr>
              <a:t>Use-Cases:</a:t>
            </a:r>
          </a:p>
          <a:p>
            <a:pPr marL="0" indent="0" algn="l">
              <a:buNone/>
            </a:pPr>
            <a:r>
              <a:rPr lang="en-US" sz="1400" dirty="0">
                <a:latin typeface="Arial Rounded MT Bold" panose="020F0704030504030204" pitchFamily="34" charset="0"/>
              </a:rPr>
              <a:t>Suited for intricate reasoning tasks in education and research.</a:t>
            </a:r>
          </a:p>
          <a:p>
            <a:pPr marL="0" indent="0" algn="l">
              <a:buNone/>
            </a:pPr>
            <a:r>
              <a:rPr lang="en-US" sz="1400" dirty="0">
                <a:latin typeface="Arial Rounded MT Bold" panose="020F0704030504030204" pitchFamily="34" charset="0"/>
              </a:rPr>
              <a:t>Beneficial in programming, especially for algorithm understanding and application.</a:t>
            </a:r>
          </a:p>
          <a:p>
            <a:pPr marL="0" indent="0" algn="l">
              <a:buNone/>
            </a:pPr>
            <a:r>
              <a:rPr lang="en-US" sz="1400" dirty="0">
                <a:latin typeface="Arial Rounded MT Bold" panose="020F0704030504030204" pitchFamily="34" charset="0"/>
              </a:rPr>
              <a:t>Useful for tasks requiring customized examples and in-depth analysis.</a:t>
            </a:r>
          </a:p>
          <a:p>
            <a:pPr marL="0" indent="0">
              <a:buNone/>
            </a:pPr>
            <a:endParaRPr lang="en-US" sz="1400" dirty="0"/>
          </a:p>
        </p:txBody>
      </p:sp>
    </p:spTree>
    <p:extLst>
      <p:ext uri="{BB962C8B-B14F-4D97-AF65-F5344CB8AC3E}">
        <p14:creationId xmlns:p14="http://schemas.microsoft.com/office/powerpoint/2010/main" val="782411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0F95-57BB-3DA7-6DB4-3E4224AF6A13}"/>
              </a:ext>
            </a:extLst>
          </p:cNvPr>
          <p:cNvSpPr>
            <a:spLocks noGrp="1"/>
          </p:cNvSpPr>
          <p:nvPr>
            <p:ph type="title"/>
          </p:nvPr>
        </p:nvSpPr>
        <p:spPr>
          <a:xfrm>
            <a:off x="811804" y="980025"/>
            <a:ext cx="9905998" cy="1478570"/>
          </a:xfrm>
        </p:spPr>
        <p:txBody>
          <a:bodyPr>
            <a:normAutofit fontScale="90000"/>
          </a:bodyPr>
          <a:lstStyle/>
          <a:p>
            <a:r>
              <a:rPr lang="en-US" dirty="0"/>
              <a:t>Analogical origin</a:t>
            </a:r>
            <a:br>
              <a:rPr lang="en-US" dirty="0"/>
            </a:br>
            <a:r>
              <a:rPr lang="en-US" dirty="0"/>
              <a:t>(self-generating </a:t>
            </a:r>
            <a:br>
              <a:rPr lang="en-US" dirty="0"/>
            </a:br>
            <a:r>
              <a:rPr lang="en-US" dirty="0" err="1"/>
              <a:t>knowleddge</a:t>
            </a:r>
            <a:r>
              <a:rPr lang="en-US" dirty="0"/>
              <a:t>)</a:t>
            </a:r>
          </a:p>
        </p:txBody>
      </p:sp>
      <p:pic>
        <p:nvPicPr>
          <p:cNvPr id="5" name="Picture 4">
            <a:extLst>
              <a:ext uri="{FF2B5EF4-FFF2-40B4-BE49-F238E27FC236}">
                <a16:creationId xmlns:a16="http://schemas.microsoft.com/office/drawing/2014/main" id="{9940C412-C432-E20B-691C-22DEF9B50DFF}"/>
              </a:ext>
            </a:extLst>
          </p:cNvPr>
          <p:cNvPicPr>
            <a:picLocks noChangeAspect="1"/>
          </p:cNvPicPr>
          <p:nvPr/>
        </p:nvPicPr>
        <p:blipFill>
          <a:blip r:embed="rId3"/>
          <a:stretch>
            <a:fillRect/>
          </a:stretch>
        </p:blipFill>
        <p:spPr>
          <a:xfrm>
            <a:off x="6280484" y="31899"/>
            <a:ext cx="4979399" cy="3202712"/>
          </a:xfrm>
          <a:prstGeom prst="rect">
            <a:avLst/>
          </a:prstGeom>
        </p:spPr>
      </p:pic>
      <p:pic>
        <p:nvPicPr>
          <p:cNvPr id="7" name="Picture 6">
            <a:extLst>
              <a:ext uri="{FF2B5EF4-FFF2-40B4-BE49-F238E27FC236}">
                <a16:creationId xmlns:a16="http://schemas.microsoft.com/office/drawing/2014/main" id="{ACD47345-3258-E285-8CD7-D173B7DDF92D}"/>
              </a:ext>
            </a:extLst>
          </p:cNvPr>
          <p:cNvPicPr>
            <a:picLocks noChangeAspect="1"/>
          </p:cNvPicPr>
          <p:nvPr/>
        </p:nvPicPr>
        <p:blipFill>
          <a:blip r:embed="rId4"/>
          <a:stretch>
            <a:fillRect/>
          </a:stretch>
        </p:blipFill>
        <p:spPr>
          <a:xfrm>
            <a:off x="138224" y="3277048"/>
            <a:ext cx="7923809" cy="3580952"/>
          </a:xfrm>
          <a:prstGeom prst="rect">
            <a:avLst/>
          </a:prstGeom>
        </p:spPr>
      </p:pic>
    </p:spTree>
    <p:extLst>
      <p:ext uri="{BB962C8B-B14F-4D97-AF65-F5344CB8AC3E}">
        <p14:creationId xmlns:p14="http://schemas.microsoft.com/office/powerpoint/2010/main" val="4215392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A5A7-CBBF-ABFE-F23B-FBEAAE733006}"/>
              </a:ext>
            </a:extLst>
          </p:cNvPr>
          <p:cNvSpPr>
            <a:spLocks noGrp="1"/>
          </p:cNvSpPr>
          <p:nvPr>
            <p:ph type="title"/>
          </p:nvPr>
        </p:nvSpPr>
        <p:spPr>
          <a:xfrm>
            <a:off x="1141413" y="586619"/>
            <a:ext cx="9905998" cy="1478570"/>
          </a:xfrm>
        </p:spPr>
        <p:txBody>
          <a:bodyPr>
            <a:normAutofit fontScale="90000"/>
          </a:bodyPr>
          <a:lstStyle/>
          <a:p>
            <a:r>
              <a:rPr lang="en-US" dirty="0"/>
              <a:t>Analogical</a:t>
            </a:r>
            <a:br>
              <a:rPr lang="en-US" dirty="0"/>
            </a:br>
            <a:r>
              <a:rPr lang="en-US" dirty="0"/>
              <a:t>(Self-Generating </a:t>
            </a:r>
            <a:br>
              <a:rPr lang="en-US" dirty="0"/>
            </a:br>
            <a:r>
              <a:rPr lang="en-US" dirty="0"/>
              <a:t>Knowledge)</a:t>
            </a:r>
          </a:p>
        </p:txBody>
      </p:sp>
      <p:pic>
        <p:nvPicPr>
          <p:cNvPr id="7" name="Picture 6">
            <a:extLst>
              <a:ext uri="{FF2B5EF4-FFF2-40B4-BE49-F238E27FC236}">
                <a16:creationId xmlns:a16="http://schemas.microsoft.com/office/drawing/2014/main" id="{53816FC1-9D9B-7685-28E6-1F29937FB7FF}"/>
              </a:ext>
            </a:extLst>
          </p:cNvPr>
          <p:cNvPicPr>
            <a:picLocks noChangeAspect="1"/>
          </p:cNvPicPr>
          <p:nvPr/>
        </p:nvPicPr>
        <p:blipFill>
          <a:blip r:embed="rId3"/>
          <a:stretch>
            <a:fillRect/>
          </a:stretch>
        </p:blipFill>
        <p:spPr>
          <a:xfrm>
            <a:off x="4965150" y="0"/>
            <a:ext cx="5111232" cy="6858000"/>
          </a:xfrm>
          <a:prstGeom prst="rect">
            <a:avLst/>
          </a:prstGeom>
        </p:spPr>
      </p:pic>
    </p:spTree>
    <p:extLst>
      <p:ext uri="{BB962C8B-B14F-4D97-AF65-F5344CB8AC3E}">
        <p14:creationId xmlns:p14="http://schemas.microsoft.com/office/powerpoint/2010/main" val="1191711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27687-7414-8741-7B2B-5807AD22668C}"/>
              </a:ext>
            </a:extLst>
          </p:cNvPr>
          <p:cNvPicPr>
            <a:picLocks noChangeAspect="1"/>
          </p:cNvPicPr>
          <p:nvPr/>
        </p:nvPicPr>
        <p:blipFill>
          <a:blip r:embed="rId2"/>
          <a:stretch>
            <a:fillRect/>
          </a:stretch>
        </p:blipFill>
        <p:spPr>
          <a:xfrm>
            <a:off x="5334000" y="0"/>
            <a:ext cx="6858000" cy="6858000"/>
          </a:xfrm>
          <a:prstGeom prst="rect">
            <a:avLst/>
          </a:prstGeom>
        </p:spPr>
      </p:pic>
      <p:sp>
        <p:nvSpPr>
          <p:cNvPr id="5" name="TextBox 4">
            <a:extLst>
              <a:ext uri="{FF2B5EF4-FFF2-40B4-BE49-F238E27FC236}">
                <a16:creationId xmlns:a16="http://schemas.microsoft.com/office/drawing/2014/main" id="{772D0E6C-10C0-8598-5AE9-FDEECC0FBAA1}"/>
              </a:ext>
            </a:extLst>
          </p:cNvPr>
          <p:cNvSpPr txBox="1"/>
          <p:nvPr/>
        </p:nvSpPr>
        <p:spPr>
          <a:xfrm>
            <a:off x="53165" y="2158430"/>
            <a:ext cx="5231219" cy="2862322"/>
          </a:xfrm>
          <a:prstGeom prst="rect">
            <a:avLst/>
          </a:prstGeom>
          <a:solidFill>
            <a:schemeClr val="accent5">
              <a:alpha val="85000"/>
            </a:schemeClr>
          </a:solidFill>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3600" dirty="0"/>
              <a:t>No matter how complex the prompt, nor how intricate the problem; never forget that it all comes down to the language.</a:t>
            </a:r>
          </a:p>
        </p:txBody>
      </p:sp>
    </p:spTree>
    <p:extLst>
      <p:ext uri="{BB962C8B-B14F-4D97-AF65-F5344CB8AC3E}">
        <p14:creationId xmlns:p14="http://schemas.microsoft.com/office/powerpoint/2010/main" val="276852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EBD95-96E4-B803-33FA-8E43D1BB51E5}"/>
              </a:ext>
            </a:extLst>
          </p:cNvPr>
          <p:cNvSpPr>
            <a:spLocks noGrp="1"/>
          </p:cNvSpPr>
          <p:nvPr>
            <p:ph type="title"/>
          </p:nvPr>
        </p:nvSpPr>
        <p:spPr/>
        <p:txBody>
          <a:bodyPr>
            <a:normAutofit/>
          </a:bodyPr>
          <a:lstStyle/>
          <a:p>
            <a:r>
              <a:rPr lang="en-US" dirty="0"/>
              <a:t>start clean when experimenting</a:t>
            </a:r>
          </a:p>
        </p:txBody>
      </p:sp>
      <p:sp>
        <p:nvSpPr>
          <p:cNvPr id="5" name="TextBox 4">
            <a:extLst>
              <a:ext uri="{FF2B5EF4-FFF2-40B4-BE49-F238E27FC236}">
                <a16:creationId xmlns:a16="http://schemas.microsoft.com/office/drawing/2014/main" id="{75840898-1895-B61F-DC91-8D4F4E456A97}"/>
              </a:ext>
            </a:extLst>
          </p:cNvPr>
          <p:cNvSpPr txBox="1"/>
          <p:nvPr/>
        </p:nvSpPr>
        <p:spPr>
          <a:xfrm>
            <a:off x="1337912" y="2353943"/>
            <a:ext cx="8855242" cy="3416320"/>
          </a:xfrm>
          <a:prstGeom prst="rect">
            <a:avLst/>
          </a:prstGeom>
          <a:noFill/>
        </p:spPr>
        <p:txBody>
          <a:bodyPr wrap="square" rtlCol="0">
            <a:spAutoFit/>
          </a:bodyPr>
          <a:lstStyle/>
          <a:p>
            <a:r>
              <a:rPr lang="en-US" sz="3600" dirty="0"/>
              <a:t>When experimenting with different prompting techniques, </a:t>
            </a:r>
            <a:r>
              <a:rPr lang="en-US" sz="3600" b="1" dirty="0"/>
              <a:t>always</a:t>
            </a:r>
            <a:r>
              <a:rPr lang="en-US" sz="3600" dirty="0"/>
              <a:t> make sure you clear out custom instructions (make sure to save them somewhere) and start with a  fresh chat session. Also, be aware of </a:t>
            </a:r>
            <a:r>
              <a:rPr lang="en-US" sz="3600" b="1" dirty="0"/>
              <a:t>system instructions </a:t>
            </a:r>
            <a:r>
              <a:rPr lang="en-US" sz="3600" dirty="0"/>
              <a:t>that you can’t see that can influence your tests.</a:t>
            </a:r>
          </a:p>
        </p:txBody>
      </p:sp>
    </p:spTree>
    <p:extLst>
      <p:ext uri="{BB962C8B-B14F-4D97-AF65-F5344CB8AC3E}">
        <p14:creationId xmlns:p14="http://schemas.microsoft.com/office/powerpoint/2010/main" val="130368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C6688-9A8F-2B82-FF18-90731F0736D5}"/>
              </a:ext>
            </a:extLst>
          </p:cNvPr>
          <p:cNvSpPr>
            <a:spLocks noGrp="1"/>
          </p:cNvSpPr>
          <p:nvPr>
            <p:ph type="title"/>
          </p:nvPr>
        </p:nvSpPr>
        <p:spPr/>
        <p:txBody>
          <a:bodyPr/>
          <a:lstStyle/>
          <a:p>
            <a:r>
              <a:rPr lang="en-US" dirty="0"/>
              <a:t>Tokenization</a:t>
            </a:r>
            <a:br>
              <a:rPr lang="en-US" dirty="0"/>
            </a:br>
            <a:r>
              <a:rPr lang="en-US" dirty="0"/>
              <a:t>and</a:t>
            </a:r>
            <a:br>
              <a:rPr lang="en-US" dirty="0"/>
            </a:br>
            <a:r>
              <a:rPr lang="en-US" dirty="0"/>
              <a:t>Prediction</a:t>
            </a:r>
          </a:p>
        </p:txBody>
      </p:sp>
      <p:pic>
        <p:nvPicPr>
          <p:cNvPr id="6" name="Picture 5">
            <a:extLst>
              <a:ext uri="{FF2B5EF4-FFF2-40B4-BE49-F238E27FC236}">
                <a16:creationId xmlns:a16="http://schemas.microsoft.com/office/drawing/2014/main" id="{A0B48045-C8B0-B716-D654-F59BEE062B32}"/>
              </a:ext>
            </a:extLst>
          </p:cNvPr>
          <p:cNvPicPr>
            <a:picLocks noChangeAspect="1"/>
          </p:cNvPicPr>
          <p:nvPr/>
        </p:nvPicPr>
        <p:blipFill>
          <a:blip r:embed="rId2"/>
          <a:stretch>
            <a:fillRect/>
          </a:stretch>
        </p:blipFill>
        <p:spPr>
          <a:xfrm>
            <a:off x="4703193" y="0"/>
            <a:ext cx="6858000" cy="6858000"/>
          </a:xfrm>
          <a:prstGeom prst="rect">
            <a:avLst/>
          </a:prstGeom>
        </p:spPr>
      </p:pic>
    </p:spTree>
    <p:extLst>
      <p:ext uri="{BB962C8B-B14F-4D97-AF65-F5344CB8AC3E}">
        <p14:creationId xmlns:p14="http://schemas.microsoft.com/office/powerpoint/2010/main" val="241247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3C7E450B-85AE-18CA-2942-9EA990F5444E}"/>
              </a:ext>
            </a:extLst>
          </p:cNvPr>
          <p:cNvGraphicFramePr>
            <a:graphicFrameLocks noGrp="1"/>
          </p:cNvGraphicFramePr>
          <p:nvPr/>
        </p:nvGraphicFramePr>
        <p:xfrm>
          <a:off x="1340964" y="4696108"/>
          <a:ext cx="9906000" cy="1757634"/>
        </p:xfrm>
        <a:graphic>
          <a:graphicData uri="http://schemas.openxmlformats.org/drawingml/2006/table">
            <a:tbl>
              <a:tblPr>
                <a:tableStyleId>{775DCB02-9BB8-47FD-8907-85C794F793BA}</a:tableStyleId>
              </a:tblPr>
              <a:tblGrid>
                <a:gridCol w="1238250">
                  <a:extLst>
                    <a:ext uri="{9D8B030D-6E8A-4147-A177-3AD203B41FA5}">
                      <a16:colId xmlns:a16="http://schemas.microsoft.com/office/drawing/2014/main" val="1735408670"/>
                    </a:ext>
                  </a:extLst>
                </a:gridCol>
                <a:gridCol w="1238250">
                  <a:extLst>
                    <a:ext uri="{9D8B030D-6E8A-4147-A177-3AD203B41FA5}">
                      <a16:colId xmlns:a16="http://schemas.microsoft.com/office/drawing/2014/main" val="3361725341"/>
                    </a:ext>
                  </a:extLst>
                </a:gridCol>
                <a:gridCol w="1238250">
                  <a:extLst>
                    <a:ext uri="{9D8B030D-6E8A-4147-A177-3AD203B41FA5}">
                      <a16:colId xmlns:a16="http://schemas.microsoft.com/office/drawing/2014/main" val="1849465320"/>
                    </a:ext>
                  </a:extLst>
                </a:gridCol>
                <a:gridCol w="1238250">
                  <a:extLst>
                    <a:ext uri="{9D8B030D-6E8A-4147-A177-3AD203B41FA5}">
                      <a16:colId xmlns:a16="http://schemas.microsoft.com/office/drawing/2014/main" val="4198990740"/>
                    </a:ext>
                  </a:extLst>
                </a:gridCol>
                <a:gridCol w="1238250">
                  <a:extLst>
                    <a:ext uri="{9D8B030D-6E8A-4147-A177-3AD203B41FA5}">
                      <a16:colId xmlns:a16="http://schemas.microsoft.com/office/drawing/2014/main" val="2864040711"/>
                    </a:ext>
                  </a:extLst>
                </a:gridCol>
                <a:gridCol w="1238250">
                  <a:extLst>
                    <a:ext uri="{9D8B030D-6E8A-4147-A177-3AD203B41FA5}">
                      <a16:colId xmlns:a16="http://schemas.microsoft.com/office/drawing/2014/main" val="1399898681"/>
                    </a:ext>
                  </a:extLst>
                </a:gridCol>
                <a:gridCol w="1238250">
                  <a:extLst>
                    <a:ext uri="{9D8B030D-6E8A-4147-A177-3AD203B41FA5}">
                      <a16:colId xmlns:a16="http://schemas.microsoft.com/office/drawing/2014/main" val="4133028094"/>
                    </a:ext>
                  </a:extLst>
                </a:gridCol>
                <a:gridCol w="1238250">
                  <a:extLst>
                    <a:ext uri="{9D8B030D-6E8A-4147-A177-3AD203B41FA5}">
                      <a16:colId xmlns:a16="http://schemas.microsoft.com/office/drawing/2014/main" val="3330058846"/>
                    </a:ext>
                  </a:extLst>
                </a:gridCol>
              </a:tblGrid>
              <a:tr h="190021">
                <a:tc>
                  <a:txBody>
                    <a:bodyPr/>
                    <a:lstStyle/>
                    <a:p>
                      <a:pPr algn="ctr"/>
                      <a:r>
                        <a:rPr lang="en-US" sz="2000" dirty="0">
                          <a:effectLst/>
                        </a:rPr>
                        <a:t>Characters</a:t>
                      </a:r>
                    </a:p>
                  </a:txBody>
                  <a:tcPr marL="38939" marR="38939" marT="38939" marB="38939" anchor="ctr">
                    <a:solidFill>
                      <a:srgbClr val="F8A250"/>
                    </a:solidFill>
                  </a:tcPr>
                </a:tc>
                <a:tc>
                  <a:txBody>
                    <a:bodyPr/>
                    <a:lstStyle/>
                    <a:p>
                      <a:pPr algn="ctr"/>
                      <a:r>
                        <a:rPr lang="en-US" sz="2000" dirty="0">
                          <a:effectLst/>
                        </a:rPr>
                        <a:t>C</a:t>
                      </a:r>
                    </a:p>
                  </a:txBody>
                  <a:tcPr marL="38939" marR="38939" marT="38939" marB="38939" anchor="ctr">
                    <a:solidFill>
                      <a:srgbClr val="FFC773"/>
                    </a:solidFill>
                  </a:tcPr>
                </a:tc>
                <a:tc>
                  <a:txBody>
                    <a:bodyPr/>
                    <a:lstStyle/>
                    <a:p>
                      <a:pPr algn="ctr"/>
                      <a:r>
                        <a:rPr lang="en-US" sz="2000">
                          <a:effectLst/>
                        </a:rPr>
                        <a:t>h</a:t>
                      </a:r>
                    </a:p>
                  </a:txBody>
                  <a:tcPr marL="38939" marR="38939" marT="38939" marB="38939" anchor="ctr">
                    <a:solidFill>
                      <a:srgbClr val="FFC773"/>
                    </a:solidFill>
                  </a:tcPr>
                </a:tc>
                <a:tc>
                  <a:txBody>
                    <a:bodyPr/>
                    <a:lstStyle/>
                    <a:p>
                      <a:pPr algn="ctr"/>
                      <a:r>
                        <a:rPr lang="en-US" sz="2000">
                          <a:effectLst/>
                        </a:rPr>
                        <a:t>a</a:t>
                      </a:r>
                    </a:p>
                  </a:txBody>
                  <a:tcPr marL="38939" marR="38939" marT="38939" marB="38939" anchor="ctr">
                    <a:solidFill>
                      <a:srgbClr val="FFC773"/>
                    </a:solidFill>
                  </a:tcPr>
                </a:tc>
                <a:tc>
                  <a:txBody>
                    <a:bodyPr/>
                    <a:lstStyle/>
                    <a:p>
                      <a:pPr algn="ctr"/>
                      <a:r>
                        <a:rPr lang="en-US" sz="2000">
                          <a:effectLst/>
                        </a:rPr>
                        <a:t>t</a:t>
                      </a:r>
                    </a:p>
                  </a:txBody>
                  <a:tcPr marL="38939" marR="38939" marT="38939" marB="38939" anchor="ctr">
                    <a:solidFill>
                      <a:srgbClr val="FFC773"/>
                    </a:solidFill>
                  </a:tcPr>
                </a:tc>
                <a:tc>
                  <a:txBody>
                    <a:bodyPr/>
                    <a:lstStyle/>
                    <a:p>
                      <a:pPr algn="ctr"/>
                      <a:r>
                        <a:rPr lang="en-US" sz="2000">
                          <a:effectLst/>
                        </a:rPr>
                        <a:t>G</a:t>
                      </a:r>
                    </a:p>
                  </a:txBody>
                  <a:tcPr marL="38939" marR="38939" marT="38939" marB="38939" anchor="ctr">
                    <a:solidFill>
                      <a:srgbClr val="FFC773"/>
                    </a:solidFill>
                  </a:tcPr>
                </a:tc>
                <a:tc>
                  <a:txBody>
                    <a:bodyPr/>
                    <a:lstStyle/>
                    <a:p>
                      <a:pPr algn="ctr"/>
                      <a:r>
                        <a:rPr lang="en-US" sz="2000">
                          <a:effectLst/>
                        </a:rPr>
                        <a:t>P</a:t>
                      </a:r>
                    </a:p>
                  </a:txBody>
                  <a:tcPr marL="38939" marR="38939" marT="38939" marB="38939" anchor="ctr">
                    <a:solidFill>
                      <a:srgbClr val="FFC773"/>
                    </a:solidFill>
                  </a:tcPr>
                </a:tc>
                <a:tc>
                  <a:txBody>
                    <a:bodyPr/>
                    <a:lstStyle/>
                    <a:p>
                      <a:pPr algn="ctr"/>
                      <a:r>
                        <a:rPr lang="en-US" sz="2000" dirty="0">
                          <a:effectLst/>
                        </a:rPr>
                        <a:t>T</a:t>
                      </a:r>
                    </a:p>
                  </a:txBody>
                  <a:tcPr marL="38939" marR="38939" marT="38939" marB="38939" anchor="ctr">
                    <a:solidFill>
                      <a:srgbClr val="FFC773"/>
                    </a:solidFill>
                  </a:tcPr>
                </a:tc>
                <a:extLst>
                  <a:ext uri="{0D108BD9-81ED-4DB2-BD59-A6C34878D82A}">
                    <a16:rowId xmlns:a16="http://schemas.microsoft.com/office/drawing/2014/main" val="2702996208"/>
                  </a:ext>
                </a:extLst>
              </a:tr>
              <a:tr h="190021">
                <a:tc>
                  <a:txBody>
                    <a:bodyPr/>
                    <a:lstStyle/>
                    <a:p>
                      <a:pPr algn="ctr"/>
                      <a:r>
                        <a:rPr lang="en-US" sz="2000" dirty="0">
                          <a:effectLst/>
                        </a:rPr>
                        <a:t>ASCII Values</a:t>
                      </a:r>
                    </a:p>
                  </a:txBody>
                  <a:tcPr marL="38939" marR="38939" marT="38939" marB="38939" anchor="ctr">
                    <a:solidFill>
                      <a:srgbClr val="F8A250"/>
                    </a:solidFill>
                  </a:tcPr>
                </a:tc>
                <a:tc>
                  <a:txBody>
                    <a:bodyPr/>
                    <a:lstStyle/>
                    <a:p>
                      <a:pPr algn="ctr"/>
                      <a:r>
                        <a:rPr lang="en-US" sz="2000" dirty="0">
                          <a:effectLst/>
                        </a:rPr>
                        <a:t>67</a:t>
                      </a:r>
                    </a:p>
                  </a:txBody>
                  <a:tcPr marL="38939" marR="38939" marT="38939" marB="38939" anchor="ctr">
                    <a:solidFill>
                      <a:srgbClr val="FFC773"/>
                    </a:solidFill>
                  </a:tcPr>
                </a:tc>
                <a:tc>
                  <a:txBody>
                    <a:bodyPr/>
                    <a:lstStyle/>
                    <a:p>
                      <a:pPr algn="ctr"/>
                      <a:r>
                        <a:rPr lang="en-US" sz="2000">
                          <a:effectLst/>
                        </a:rPr>
                        <a:t>104</a:t>
                      </a:r>
                    </a:p>
                  </a:txBody>
                  <a:tcPr marL="38939" marR="38939" marT="38939" marB="38939" anchor="ctr">
                    <a:solidFill>
                      <a:srgbClr val="FFC773"/>
                    </a:solidFill>
                  </a:tcPr>
                </a:tc>
                <a:tc>
                  <a:txBody>
                    <a:bodyPr/>
                    <a:lstStyle/>
                    <a:p>
                      <a:pPr algn="ctr"/>
                      <a:r>
                        <a:rPr lang="en-US" sz="2000">
                          <a:effectLst/>
                        </a:rPr>
                        <a:t>97</a:t>
                      </a:r>
                    </a:p>
                  </a:txBody>
                  <a:tcPr marL="38939" marR="38939" marT="38939" marB="38939" anchor="ctr">
                    <a:solidFill>
                      <a:srgbClr val="FFC773"/>
                    </a:solidFill>
                  </a:tcPr>
                </a:tc>
                <a:tc>
                  <a:txBody>
                    <a:bodyPr/>
                    <a:lstStyle/>
                    <a:p>
                      <a:pPr algn="ctr"/>
                      <a:r>
                        <a:rPr lang="en-US" sz="2000" dirty="0">
                          <a:effectLst/>
                        </a:rPr>
                        <a:t>116</a:t>
                      </a:r>
                    </a:p>
                  </a:txBody>
                  <a:tcPr marL="38939" marR="38939" marT="38939" marB="38939" anchor="ctr">
                    <a:solidFill>
                      <a:srgbClr val="FFC773"/>
                    </a:solidFill>
                  </a:tcPr>
                </a:tc>
                <a:tc>
                  <a:txBody>
                    <a:bodyPr/>
                    <a:lstStyle/>
                    <a:p>
                      <a:pPr algn="ctr"/>
                      <a:r>
                        <a:rPr lang="en-US" sz="2000">
                          <a:effectLst/>
                        </a:rPr>
                        <a:t>71</a:t>
                      </a:r>
                    </a:p>
                  </a:txBody>
                  <a:tcPr marL="38939" marR="38939" marT="38939" marB="38939" anchor="ctr">
                    <a:solidFill>
                      <a:srgbClr val="FFC773"/>
                    </a:solidFill>
                  </a:tcPr>
                </a:tc>
                <a:tc>
                  <a:txBody>
                    <a:bodyPr/>
                    <a:lstStyle/>
                    <a:p>
                      <a:pPr algn="ctr"/>
                      <a:r>
                        <a:rPr lang="en-US" sz="2000">
                          <a:effectLst/>
                        </a:rPr>
                        <a:t>80</a:t>
                      </a:r>
                    </a:p>
                  </a:txBody>
                  <a:tcPr marL="38939" marR="38939" marT="38939" marB="38939" anchor="ctr">
                    <a:solidFill>
                      <a:srgbClr val="FFC773"/>
                    </a:solidFill>
                  </a:tcPr>
                </a:tc>
                <a:tc>
                  <a:txBody>
                    <a:bodyPr/>
                    <a:lstStyle/>
                    <a:p>
                      <a:pPr algn="ctr"/>
                      <a:r>
                        <a:rPr lang="en-US" sz="2000" dirty="0">
                          <a:effectLst/>
                        </a:rPr>
                        <a:t>84</a:t>
                      </a:r>
                    </a:p>
                  </a:txBody>
                  <a:tcPr marL="38939" marR="38939" marT="38939" marB="38939" anchor="ctr">
                    <a:solidFill>
                      <a:srgbClr val="FFC773"/>
                    </a:solidFill>
                  </a:tcPr>
                </a:tc>
                <a:extLst>
                  <a:ext uri="{0D108BD9-81ED-4DB2-BD59-A6C34878D82A}">
                    <a16:rowId xmlns:a16="http://schemas.microsoft.com/office/drawing/2014/main" val="3218847097"/>
                  </a:ext>
                </a:extLst>
              </a:tr>
              <a:tr h="190021">
                <a:tc>
                  <a:txBody>
                    <a:bodyPr/>
                    <a:lstStyle/>
                    <a:p>
                      <a:pPr algn="ctr"/>
                      <a:r>
                        <a:rPr lang="en-US" sz="2000" dirty="0">
                          <a:effectLst/>
                        </a:rPr>
                        <a:t>Binary Values</a:t>
                      </a:r>
                    </a:p>
                  </a:txBody>
                  <a:tcPr marL="38939" marR="38939" marT="38939" marB="38939" anchor="ctr">
                    <a:solidFill>
                      <a:srgbClr val="F8A250"/>
                    </a:solidFill>
                  </a:tcPr>
                </a:tc>
                <a:tc>
                  <a:txBody>
                    <a:bodyPr/>
                    <a:lstStyle/>
                    <a:p>
                      <a:pPr algn="ctr"/>
                      <a:r>
                        <a:rPr lang="en-US" sz="2000">
                          <a:effectLst/>
                        </a:rPr>
                        <a:t>01000011</a:t>
                      </a:r>
                    </a:p>
                  </a:txBody>
                  <a:tcPr marL="38939" marR="38939" marT="38939" marB="38939" anchor="ctr">
                    <a:solidFill>
                      <a:srgbClr val="FFC773"/>
                    </a:solidFill>
                  </a:tcPr>
                </a:tc>
                <a:tc>
                  <a:txBody>
                    <a:bodyPr/>
                    <a:lstStyle/>
                    <a:p>
                      <a:pPr algn="ctr"/>
                      <a:r>
                        <a:rPr lang="en-US" sz="2000">
                          <a:effectLst/>
                        </a:rPr>
                        <a:t>01101000</a:t>
                      </a:r>
                    </a:p>
                  </a:txBody>
                  <a:tcPr marL="38939" marR="38939" marT="38939" marB="38939" anchor="ctr">
                    <a:solidFill>
                      <a:srgbClr val="FFC773"/>
                    </a:solidFill>
                  </a:tcPr>
                </a:tc>
                <a:tc>
                  <a:txBody>
                    <a:bodyPr/>
                    <a:lstStyle/>
                    <a:p>
                      <a:pPr algn="ctr"/>
                      <a:r>
                        <a:rPr lang="en-US" sz="2000">
                          <a:effectLst/>
                        </a:rPr>
                        <a:t>01100001</a:t>
                      </a:r>
                    </a:p>
                  </a:txBody>
                  <a:tcPr marL="38939" marR="38939" marT="38939" marB="38939" anchor="ctr">
                    <a:solidFill>
                      <a:srgbClr val="FFC773"/>
                    </a:solidFill>
                  </a:tcPr>
                </a:tc>
                <a:tc>
                  <a:txBody>
                    <a:bodyPr/>
                    <a:lstStyle/>
                    <a:p>
                      <a:pPr algn="ctr"/>
                      <a:r>
                        <a:rPr lang="en-US" sz="2000">
                          <a:effectLst/>
                        </a:rPr>
                        <a:t>01110100</a:t>
                      </a:r>
                    </a:p>
                  </a:txBody>
                  <a:tcPr marL="38939" marR="38939" marT="38939" marB="38939" anchor="ctr">
                    <a:solidFill>
                      <a:srgbClr val="FFC773"/>
                    </a:solidFill>
                  </a:tcPr>
                </a:tc>
                <a:tc>
                  <a:txBody>
                    <a:bodyPr/>
                    <a:lstStyle/>
                    <a:p>
                      <a:pPr algn="ctr"/>
                      <a:r>
                        <a:rPr lang="en-US" sz="2000">
                          <a:effectLst/>
                        </a:rPr>
                        <a:t>01000111</a:t>
                      </a:r>
                    </a:p>
                  </a:txBody>
                  <a:tcPr marL="38939" marR="38939" marT="38939" marB="38939" anchor="ctr">
                    <a:solidFill>
                      <a:srgbClr val="FFC773"/>
                    </a:solidFill>
                  </a:tcPr>
                </a:tc>
                <a:tc>
                  <a:txBody>
                    <a:bodyPr/>
                    <a:lstStyle/>
                    <a:p>
                      <a:pPr algn="ctr"/>
                      <a:r>
                        <a:rPr lang="en-US" sz="2000">
                          <a:effectLst/>
                        </a:rPr>
                        <a:t>01010000</a:t>
                      </a:r>
                    </a:p>
                  </a:txBody>
                  <a:tcPr marL="38939" marR="38939" marT="38939" marB="38939" anchor="ctr">
                    <a:solidFill>
                      <a:srgbClr val="FFC773"/>
                    </a:solidFill>
                  </a:tcPr>
                </a:tc>
                <a:tc>
                  <a:txBody>
                    <a:bodyPr/>
                    <a:lstStyle/>
                    <a:p>
                      <a:pPr algn="ctr"/>
                      <a:r>
                        <a:rPr lang="en-US" sz="2000" dirty="0">
                          <a:effectLst/>
                        </a:rPr>
                        <a:t>01010100</a:t>
                      </a:r>
                    </a:p>
                  </a:txBody>
                  <a:tcPr marL="38939" marR="38939" marT="38939" marB="38939" anchor="ctr">
                    <a:solidFill>
                      <a:srgbClr val="FFC773"/>
                    </a:solidFill>
                  </a:tcPr>
                </a:tc>
                <a:extLst>
                  <a:ext uri="{0D108BD9-81ED-4DB2-BD59-A6C34878D82A}">
                    <a16:rowId xmlns:a16="http://schemas.microsoft.com/office/drawing/2014/main" val="893297129"/>
                  </a:ext>
                </a:extLst>
              </a:tr>
            </a:tbl>
          </a:graphicData>
        </a:graphic>
      </p:graphicFrame>
      <p:pic>
        <p:nvPicPr>
          <p:cNvPr id="15" name="Picture 14">
            <a:extLst>
              <a:ext uri="{FF2B5EF4-FFF2-40B4-BE49-F238E27FC236}">
                <a16:creationId xmlns:a16="http://schemas.microsoft.com/office/drawing/2014/main" id="{506ADEFF-5D2C-1A79-88FB-CBDC5042E537}"/>
              </a:ext>
            </a:extLst>
          </p:cNvPr>
          <p:cNvPicPr>
            <a:picLocks noChangeAspect="1"/>
          </p:cNvPicPr>
          <p:nvPr/>
        </p:nvPicPr>
        <p:blipFill>
          <a:blip r:embed="rId3"/>
          <a:stretch>
            <a:fillRect/>
          </a:stretch>
        </p:blipFill>
        <p:spPr>
          <a:xfrm>
            <a:off x="2174917" y="339771"/>
            <a:ext cx="8238095" cy="4085714"/>
          </a:xfrm>
          <a:prstGeom prst="rect">
            <a:avLst/>
          </a:prstGeom>
        </p:spPr>
      </p:pic>
    </p:spTree>
    <p:extLst>
      <p:ext uri="{BB962C8B-B14F-4D97-AF65-F5344CB8AC3E}">
        <p14:creationId xmlns:p14="http://schemas.microsoft.com/office/powerpoint/2010/main" val="5354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E37836-4499-1BCD-F94E-53D2141E9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873" y="2600325"/>
            <a:ext cx="6667500" cy="16573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1C27EC3-38CE-44E7-EFFB-DBD872F52428}"/>
              </a:ext>
            </a:extLst>
          </p:cNvPr>
          <p:cNvSpPr>
            <a:spLocks noGrp="1"/>
          </p:cNvSpPr>
          <p:nvPr>
            <p:ph type="title"/>
          </p:nvPr>
        </p:nvSpPr>
        <p:spPr>
          <a:xfrm>
            <a:off x="1129272" y="335709"/>
            <a:ext cx="9905998" cy="1478570"/>
          </a:xfrm>
        </p:spPr>
        <p:txBody>
          <a:bodyPr/>
          <a:lstStyle/>
          <a:p>
            <a:r>
              <a:rPr lang="en-US" dirty="0"/>
              <a:t>Tokens &amp; Tokenizers</a:t>
            </a:r>
          </a:p>
        </p:txBody>
      </p:sp>
    </p:spTree>
    <p:extLst>
      <p:ext uri="{BB962C8B-B14F-4D97-AF65-F5344CB8AC3E}">
        <p14:creationId xmlns:p14="http://schemas.microsoft.com/office/powerpoint/2010/main" val="366663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957D-BB66-68F9-231D-15230E0904FD}"/>
              </a:ext>
            </a:extLst>
          </p:cNvPr>
          <p:cNvSpPr>
            <a:spLocks noGrp="1"/>
          </p:cNvSpPr>
          <p:nvPr>
            <p:ph type="title"/>
          </p:nvPr>
        </p:nvSpPr>
        <p:spPr/>
        <p:txBody>
          <a:bodyPr/>
          <a:lstStyle/>
          <a:p>
            <a:r>
              <a:rPr lang="en-US" dirty="0"/>
              <a:t>OpenAI tokenizer</a:t>
            </a:r>
          </a:p>
        </p:txBody>
      </p:sp>
      <p:pic>
        <p:nvPicPr>
          <p:cNvPr id="4" name="Picture 3">
            <a:extLst>
              <a:ext uri="{FF2B5EF4-FFF2-40B4-BE49-F238E27FC236}">
                <a16:creationId xmlns:a16="http://schemas.microsoft.com/office/drawing/2014/main" id="{413E3AD6-AC4B-B97D-56FA-DF8C3FC1005C}"/>
              </a:ext>
            </a:extLst>
          </p:cNvPr>
          <p:cNvPicPr>
            <a:picLocks noChangeAspect="1"/>
          </p:cNvPicPr>
          <p:nvPr/>
        </p:nvPicPr>
        <p:blipFill>
          <a:blip r:embed="rId3"/>
          <a:stretch>
            <a:fillRect/>
          </a:stretch>
        </p:blipFill>
        <p:spPr>
          <a:xfrm>
            <a:off x="5015056" y="67095"/>
            <a:ext cx="3085714" cy="6723809"/>
          </a:xfrm>
          <a:prstGeom prst="rect">
            <a:avLst/>
          </a:prstGeom>
        </p:spPr>
      </p:pic>
      <p:pic>
        <p:nvPicPr>
          <p:cNvPr id="6" name="Picture 5">
            <a:extLst>
              <a:ext uri="{FF2B5EF4-FFF2-40B4-BE49-F238E27FC236}">
                <a16:creationId xmlns:a16="http://schemas.microsoft.com/office/drawing/2014/main" id="{84B89E0F-301E-57FE-C4E3-07C8E0735BCD}"/>
              </a:ext>
            </a:extLst>
          </p:cNvPr>
          <p:cNvPicPr>
            <a:picLocks noChangeAspect="1"/>
          </p:cNvPicPr>
          <p:nvPr/>
        </p:nvPicPr>
        <p:blipFill>
          <a:blip r:embed="rId4"/>
          <a:stretch>
            <a:fillRect/>
          </a:stretch>
        </p:blipFill>
        <p:spPr>
          <a:xfrm>
            <a:off x="8172646" y="76812"/>
            <a:ext cx="3161905" cy="6666667"/>
          </a:xfrm>
          <a:prstGeom prst="rect">
            <a:avLst/>
          </a:prstGeom>
        </p:spPr>
      </p:pic>
    </p:spTree>
    <p:extLst>
      <p:ext uri="{BB962C8B-B14F-4D97-AF65-F5344CB8AC3E}">
        <p14:creationId xmlns:p14="http://schemas.microsoft.com/office/powerpoint/2010/main" val="252554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4988-23BC-DA0C-872E-CFE571D82215}"/>
              </a:ext>
            </a:extLst>
          </p:cNvPr>
          <p:cNvSpPr>
            <a:spLocks noGrp="1"/>
          </p:cNvSpPr>
          <p:nvPr>
            <p:ph type="title"/>
          </p:nvPr>
        </p:nvSpPr>
        <p:spPr/>
        <p:txBody>
          <a:bodyPr/>
          <a:lstStyle/>
          <a:p>
            <a:r>
              <a:rPr lang="en-US" dirty="0"/>
              <a:t>Vocabulary</a:t>
            </a:r>
          </a:p>
        </p:txBody>
      </p:sp>
      <p:pic>
        <p:nvPicPr>
          <p:cNvPr id="3074" name="Picture 2">
            <a:extLst>
              <a:ext uri="{FF2B5EF4-FFF2-40B4-BE49-F238E27FC236}">
                <a16:creationId xmlns:a16="http://schemas.microsoft.com/office/drawing/2014/main" id="{A576D259-7A4A-3754-D7DE-351ADE6B3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129" y="2031099"/>
            <a:ext cx="8380566" cy="41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934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10481</TotalTime>
  <Words>2265</Words>
  <PresentationFormat>Widescreen</PresentationFormat>
  <Paragraphs>251</Paragraphs>
  <Slides>35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-apple-system</vt:lpstr>
      <vt:lpstr>Arial</vt:lpstr>
      <vt:lpstr>Arial Rounded MT Bold</vt:lpstr>
      <vt:lpstr>Calibri</vt:lpstr>
      <vt:lpstr>Söhne</vt:lpstr>
      <vt:lpstr>source-serif-pro</vt:lpstr>
      <vt:lpstr>Tw Cen MT</vt:lpstr>
      <vt:lpstr>Circuit</vt:lpstr>
      <vt:lpstr>Prompt Engineering with ChatGPT  Part 2</vt:lpstr>
      <vt:lpstr>PowerPoint Presentation</vt:lpstr>
      <vt:lpstr>custom Instructions</vt:lpstr>
      <vt:lpstr>start clean when experimenting</vt:lpstr>
      <vt:lpstr>Tokenization and Prediction</vt:lpstr>
      <vt:lpstr>PowerPoint Presentation</vt:lpstr>
      <vt:lpstr>Tokens &amp; Tokenizers</vt:lpstr>
      <vt:lpstr>OpenAI tokenizer</vt:lpstr>
      <vt:lpstr>Vocabulary</vt:lpstr>
      <vt:lpstr>Positioning</vt:lpstr>
      <vt:lpstr>Prediction</vt:lpstr>
      <vt:lpstr>Prediction simplified</vt:lpstr>
      <vt:lpstr>Prediction in action</vt:lpstr>
      <vt:lpstr>What does this have  to do with  prompt design?</vt:lpstr>
      <vt:lpstr>Spelling matters</vt:lpstr>
      <vt:lpstr>temperature</vt:lpstr>
      <vt:lpstr>Why isn’t the answer the same every time?</vt:lpstr>
      <vt:lpstr>temperature</vt:lpstr>
      <vt:lpstr>Prompting</vt:lpstr>
      <vt:lpstr>Generated Knowledge</vt:lpstr>
      <vt:lpstr>Generated Knowledge Origin</vt:lpstr>
      <vt:lpstr>Generated Knowledge</vt:lpstr>
      <vt:lpstr>Zero-Shot</vt:lpstr>
      <vt:lpstr>Zero-Shot</vt:lpstr>
      <vt:lpstr>Few-Shot (N-Shot)</vt:lpstr>
      <vt:lpstr>Few-Shot (N-Shot)</vt:lpstr>
      <vt:lpstr>Chain-of-Thought</vt:lpstr>
      <vt:lpstr>Chain-of-Thought (Concept)</vt:lpstr>
      <vt:lpstr>Chain-of-thought Origin (N-Shot)</vt:lpstr>
      <vt:lpstr>Chain-of-thought Origin (Zero-Shot)</vt:lpstr>
      <vt:lpstr>Chain-of-thought (zero-shot)</vt:lpstr>
      <vt:lpstr>Analogical (Self-Generating Knowledge)</vt:lpstr>
      <vt:lpstr>Analogical origin (self-generating  knowleddge)</vt:lpstr>
      <vt:lpstr>Analogical (Self-Generating  Knowledge)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2023-10-26T23:38:07Z</dcterms:created>
  <dcterms:modified xsi:type="dcterms:W3CDTF">2024-01-02T15:14:19Z</dcterms:modified>
</cp:coreProperties>
</file>